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419" r:id="rId2"/>
    <p:sldId id="423" r:id="rId3"/>
    <p:sldId id="424" r:id="rId4"/>
    <p:sldId id="425" r:id="rId5"/>
    <p:sldId id="426" r:id="rId6"/>
    <p:sldId id="428" r:id="rId7"/>
    <p:sldId id="429" r:id="rId8"/>
    <p:sldId id="427" r:id="rId9"/>
    <p:sldId id="430" r:id="rId10"/>
    <p:sldId id="431" r:id="rId11"/>
    <p:sldId id="432" r:id="rId12"/>
    <p:sldId id="434" r:id="rId13"/>
    <p:sldId id="435" r:id="rId14"/>
    <p:sldId id="459" r:id="rId15"/>
    <p:sldId id="460" r:id="rId16"/>
    <p:sldId id="433" r:id="rId17"/>
    <p:sldId id="436" r:id="rId18"/>
    <p:sldId id="453" r:id="rId19"/>
    <p:sldId id="452" r:id="rId20"/>
    <p:sldId id="454" r:id="rId21"/>
    <p:sldId id="437" r:id="rId22"/>
    <p:sldId id="455" r:id="rId23"/>
    <p:sldId id="438" r:id="rId24"/>
    <p:sldId id="439" r:id="rId25"/>
    <p:sldId id="446" r:id="rId26"/>
    <p:sldId id="447" r:id="rId27"/>
    <p:sldId id="445" r:id="rId28"/>
    <p:sldId id="440" r:id="rId29"/>
    <p:sldId id="441" r:id="rId30"/>
    <p:sldId id="444" r:id="rId31"/>
    <p:sldId id="442" r:id="rId32"/>
    <p:sldId id="456" r:id="rId33"/>
    <p:sldId id="448" r:id="rId34"/>
    <p:sldId id="449" r:id="rId35"/>
    <p:sldId id="450" r:id="rId36"/>
    <p:sldId id="451" r:id="rId37"/>
    <p:sldId id="457" r:id="rId38"/>
    <p:sldId id="443" r:id="rId39"/>
  </p:sldIdLst>
  <p:sldSz cx="9144000" cy="6858000" type="screen4x3"/>
  <p:notesSz cx="9296400" cy="6858000"/>
  <p:defaultTextStyle>
    <a:defPPr>
      <a:defRPr lang="en-US"/>
    </a:defPPr>
    <a:lvl1pPr algn="ctr" rtl="0" fontAlgn="base">
      <a:spcBef>
        <a:spcPct val="50000"/>
      </a:spcBef>
      <a:spcAft>
        <a:spcPct val="0"/>
      </a:spcAft>
      <a:defRPr sz="2800" kern="1200">
        <a:solidFill>
          <a:schemeClr val="tx1"/>
        </a:solidFill>
        <a:latin typeface="Comic Sans MS" pitchFamily="66" charset="0"/>
        <a:ea typeface="+mn-ea"/>
        <a:cs typeface="+mn-cs"/>
      </a:defRPr>
    </a:lvl1pPr>
    <a:lvl2pPr marL="457200" algn="ctr" rtl="0" fontAlgn="base">
      <a:spcBef>
        <a:spcPct val="50000"/>
      </a:spcBef>
      <a:spcAft>
        <a:spcPct val="0"/>
      </a:spcAft>
      <a:defRPr sz="2800" kern="1200">
        <a:solidFill>
          <a:schemeClr val="tx1"/>
        </a:solidFill>
        <a:latin typeface="Comic Sans MS" pitchFamily="66" charset="0"/>
        <a:ea typeface="+mn-ea"/>
        <a:cs typeface="+mn-cs"/>
      </a:defRPr>
    </a:lvl2pPr>
    <a:lvl3pPr marL="914400" algn="ctr" rtl="0" fontAlgn="base">
      <a:spcBef>
        <a:spcPct val="50000"/>
      </a:spcBef>
      <a:spcAft>
        <a:spcPct val="0"/>
      </a:spcAft>
      <a:defRPr sz="2800" kern="1200">
        <a:solidFill>
          <a:schemeClr val="tx1"/>
        </a:solidFill>
        <a:latin typeface="Comic Sans MS" pitchFamily="66" charset="0"/>
        <a:ea typeface="+mn-ea"/>
        <a:cs typeface="+mn-cs"/>
      </a:defRPr>
    </a:lvl3pPr>
    <a:lvl4pPr marL="1371600" algn="ctr" rtl="0" fontAlgn="base">
      <a:spcBef>
        <a:spcPct val="50000"/>
      </a:spcBef>
      <a:spcAft>
        <a:spcPct val="0"/>
      </a:spcAft>
      <a:defRPr sz="2800" kern="1200">
        <a:solidFill>
          <a:schemeClr val="tx1"/>
        </a:solidFill>
        <a:latin typeface="Comic Sans MS" pitchFamily="66" charset="0"/>
        <a:ea typeface="+mn-ea"/>
        <a:cs typeface="+mn-cs"/>
      </a:defRPr>
    </a:lvl4pPr>
    <a:lvl5pPr marL="1828800" algn="ctr" rtl="0" fontAlgn="base">
      <a:spcBef>
        <a:spcPct val="50000"/>
      </a:spcBef>
      <a:spcAft>
        <a:spcPct val="0"/>
      </a:spcAft>
      <a:defRPr sz="2800" kern="1200">
        <a:solidFill>
          <a:schemeClr val="tx1"/>
        </a:solidFill>
        <a:latin typeface="Comic Sans MS" pitchFamily="66" charset="0"/>
        <a:ea typeface="+mn-ea"/>
        <a:cs typeface="+mn-cs"/>
      </a:defRPr>
    </a:lvl5pPr>
    <a:lvl6pPr marL="2286000" algn="l" defTabSz="914400" rtl="0" eaLnBrk="1" latinLnBrk="0" hangingPunct="1">
      <a:defRPr sz="2800" kern="1200">
        <a:solidFill>
          <a:schemeClr val="tx1"/>
        </a:solidFill>
        <a:latin typeface="Comic Sans MS" pitchFamily="66" charset="0"/>
        <a:ea typeface="+mn-ea"/>
        <a:cs typeface="+mn-cs"/>
      </a:defRPr>
    </a:lvl6pPr>
    <a:lvl7pPr marL="2743200" algn="l" defTabSz="914400" rtl="0" eaLnBrk="1" latinLnBrk="0" hangingPunct="1">
      <a:defRPr sz="2800" kern="1200">
        <a:solidFill>
          <a:schemeClr val="tx1"/>
        </a:solidFill>
        <a:latin typeface="Comic Sans MS" pitchFamily="66" charset="0"/>
        <a:ea typeface="+mn-ea"/>
        <a:cs typeface="+mn-cs"/>
      </a:defRPr>
    </a:lvl7pPr>
    <a:lvl8pPr marL="3200400" algn="l" defTabSz="914400" rtl="0" eaLnBrk="1" latinLnBrk="0" hangingPunct="1">
      <a:defRPr sz="2800" kern="1200">
        <a:solidFill>
          <a:schemeClr val="tx1"/>
        </a:solidFill>
        <a:latin typeface="Comic Sans MS" pitchFamily="66" charset="0"/>
        <a:ea typeface="+mn-ea"/>
        <a:cs typeface="+mn-cs"/>
      </a:defRPr>
    </a:lvl8pPr>
    <a:lvl9pPr marL="3657600" algn="l" defTabSz="914400" rtl="0" eaLnBrk="1" latinLnBrk="0" hangingPunct="1">
      <a:defRPr sz="28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3264">
          <p15:clr>
            <a:srgbClr val="A4A3A4"/>
          </p15:clr>
        </p15:guide>
        <p15:guide id="2" pos="3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64AA"/>
    <a:srgbClr val="2B4B7F"/>
    <a:srgbClr val="008000"/>
    <a:srgbClr val="00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253B36-9A76-4FFE-A5FA-59F5CE1843AB}" v="1" dt="2023-10-02T17:45:04.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5" autoAdjust="0"/>
    <p:restoredTop sz="94740" autoAdjust="0"/>
  </p:normalViewPr>
  <p:slideViewPr>
    <p:cSldViewPr>
      <p:cViewPr varScale="1">
        <p:scale>
          <a:sx n="78" d="100"/>
          <a:sy n="78" d="100"/>
        </p:scale>
        <p:origin x="1589" y="67"/>
      </p:cViewPr>
      <p:guideLst>
        <p:guide orient="horz" pos="3264"/>
        <p:guide pos="3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Ali" userId="0e222e1b-d219-4ce1-b1d9-68032a613a53" providerId="ADAL" clId="{66253B36-9A76-4FFE-A5FA-59F5CE1843AB}"/>
    <pc:docChg chg="custSel modSld modNotesMaster modHandout">
      <pc:chgData name="Abdul Ali" userId="0e222e1b-d219-4ce1-b1d9-68032a613a53" providerId="ADAL" clId="{66253B36-9A76-4FFE-A5FA-59F5CE1843AB}" dt="2023-10-02T17:45:04.227" v="1" actId="27636"/>
      <pc:docMkLst>
        <pc:docMk/>
      </pc:docMkLst>
      <pc:sldChg chg="modSp mod">
        <pc:chgData name="Abdul Ali" userId="0e222e1b-d219-4ce1-b1d9-68032a613a53" providerId="ADAL" clId="{66253B36-9A76-4FFE-A5FA-59F5CE1843AB}" dt="2023-10-02T17:45:04.227" v="1" actId="27636"/>
        <pc:sldMkLst>
          <pc:docMk/>
          <pc:sldMk cId="1297703586" sldId="419"/>
        </pc:sldMkLst>
        <pc:spChg chg="mod">
          <ac:chgData name="Abdul Ali" userId="0e222e1b-d219-4ce1-b1d9-68032a613a53" providerId="ADAL" clId="{66253B36-9A76-4FFE-A5FA-59F5CE1843AB}" dt="2023-10-02T17:45:04.227" v="1" actId="27636"/>
          <ac:spMkLst>
            <pc:docMk/>
            <pc:sldMk cId="1297703586" sldId="419"/>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1"/>
            <a:ext cx="4028844" cy="342446"/>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l" defTabSz="923186">
              <a:spcBef>
                <a:spcPct val="0"/>
              </a:spcBef>
              <a:defRPr sz="1200">
                <a:latin typeface="Times New Roman" pitchFamily="18" charset="0"/>
              </a:defRPr>
            </a:lvl1pPr>
          </a:lstStyle>
          <a:p>
            <a:endParaRPr lang="en-US" dirty="0">
              <a:latin typeface="Avenir Book"/>
            </a:endParaRPr>
          </a:p>
        </p:txBody>
      </p:sp>
      <p:sp>
        <p:nvSpPr>
          <p:cNvPr id="49155" name="Rectangle 3"/>
          <p:cNvSpPr>
            <a:spLocks noGrp="1" noChangeArrowheads="1"/>
          </p:cNvSpPr>
          <p:nvPr>
            <p:ph type="dt" sz="quarter" idx="1"/>
          </p:nvPr>
        </p:nvSpPr>
        <p:spPr bwMode="auto">
          <a:xfrm>
            <a:off x="5267558" y="1"/>
            <a:ext cx="4028843" cy="342446"/>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186">
              <a:spcBef>
                <a:spcPct val="0"/>
              </a:spcBef>
              <a:defRPr sz="1200">
                <a:latin typeface="Times New Roman" pitchFamily="18" charset="0"/>
              </a:defRPr>
            </a:lvl1pPr>
          </a:lstStyle>
          <a:p>
            <a:endParaRPr lang="en-US" dirty="0">
              <a:latin typeface="Avenir Book"/>
            </a:endParaRPr>
          </a:p>
        </p:txBody>
      </p:sp>
      <p:sp>
        <p:nvSpPr>
          <p:cNvPr id="49156" name="Rectangle 4"/>
          <p:cNvSpPr>
            <a:spLocks noGrp="1" noChangeArrowheads="1"/>
          </p:cNvSpPr>
          <p:nvPr>
            <p:ph type="ftr" sz="quarter" idx="2"/>
          </p:nvPr>
        </p:nvSpPr>
        <p:spPr bwMode="auto">
          <a:xfrm>
            <a:off x="0" y="6515554"/>
            <a:ext cx="4028844" cy="342446"/>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l" defTabSz="923186">
              <a:spcBef>
                <a:spcPct val="0"/>
              </a:spcBef>
              <a:defRPr sz="1200">
                <a:latin typeface="Times New Roman" pitchFamily="18" charset="0"/>
              </a:defRPr>
            </a:lvl1pPr>
          </a:lstStyle>
          <a:p>
            <a:endParaRPr lang="en-US" dirty="0">
              <a:latin typeface="Avenir Book"/>
            </a:endParaRPr>
          </a:p>
        </p:txBody>
      </p:sp>
      <p:sp>
        <p:nvSpPr>
          <p:cNvPr id="49157" name="Rectangle 5"/>
          <p:cNvSpPr>
            <a:spLocks noGrp="1" noChangeArrowheads="1"/>
          </p:cNvSpPr>
          <p:nvPr>
            <p:ph type="sldNum" sz="quarter" idx="3"/>
          </p:nvPr>
        </p:nvSpPr>
        <p:spPr bwMode="auto">
          <a:xfrm>
            <a:off x="5267558" y="6515554"/>
            <a:ext cx="4028843" cy="342446"/>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186">
              <a:spcBef>
                <a:spcPct val="0"/>
              </a:spcBef>
              <a:defRPr sz="1200">
                <a:latin typeface="Times New Roman" pitchFamily="18" charset="0"/>
              </a:defRPr>
            </a:lvl1pPr>
          </a:lstStyle>
          <a:p>
            <a:fld id="{96645FE5-B7DB-4D23-9689-9E03C8DEE9B8}" type="slidenum">
              <a:rPr lang="en-US">
                <a:latin typeface="Avenir Book"/>
              </a:rPr>
              <a:pPr/>
              <a:t>‹#›</a:t>
            </a:fld>
            <a:endParaRPr lang="en-US" dirty="0">
              <a:latin typeface="Avenir Book"/>
            </a:endParaRPr>
          </a:p>
        </p:txBody>
      </p:sp>
    </p:spTree>
    <p:extLst>
      <p:ext uri="{BB962C8B-B14F-4D97-AF65-F5344CB8AC3E}">
        <p14:creationId xmlns:p14="http://schemas.microsoft.com/office/powerpoint/2010/main" val="3809434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4028844" cy="342446"/>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l">
              <a:spcBef>
                <a:spcPct val="0"/>
              </a:spcBef>
              <a:defRPr sz="1100">
                <a:latin typeface="Avenir Book"/>
              </a:defRPr>
            </a:lvl1pPr>
          </a:lstStyle>
          <a:p>
            <a:endParaRPr lang="en-US" dirty="0"/>
          </a:p>
        </p:txBody>
      </p:sp>
      <p:sp>
        <p:nvSpPr>
          <p:cNvPr id="61443" name="Rectangle 3"/>
          <p:cNvSpPr>
            <a:spLocks noGrp="1" noChangeArrowheads="1"/>
          </p:cNvSpPr>
          <p:nvPr>
            <p:ph type="dt" idx="1"/>
          </p:nvPr>
        </p:nvSpPr>
        <p:spPr bwMode="auto">
          <a:xfrm>
            <a:off x="5265539" y="1"/>
            <a:ext cx="4028844" cy="342446"/>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r">
              <a:spcBef>
                <a:spcPct val="0"/>
              </a:spcBef>
              <a:defRPr sz="1100">
                <a:latin typeface="Avenir Book"/>
              </a:defRPr>
            </a:lvl1pPr>
          </a:lstStyle>
          <a:p>
            <a:endParaRPr lang="en-US" dirty="0"/>
          </a:p>
        </p:txBody>
      </p:sp>
      <p:sp>
        <p:nvSpPr>
          <p:cNvPr id="61444" name="Rectangle 4"/>
          <p:cNvSpPr>
            <a:spLocks noGrp="1" noRot="1" noChangeAspect="1" noChangeArrowheads="1" noTextEdit="1"/>
          </p:cNvSpPr>
          <p:nvPr>
            <p:ph type="sldImg" idx="2"/>
          </p:nvPr>
        </p:nvSpPr>
        <p:spPr bwMode="auto">
          <a:xfrm>
            <a:off x="2935288" y="515938"/>
            <a:ext cx="3429000" cy="25717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930045" y="3257778"/>
            <a:ext cx="7436313" cy="3085419"/>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1446" name="Rectangle 6"/>
          <p:cNvSpPr>
            <a:spLocks noGrp="1" noChangeArrowheads="1"/>
          </p:cNvSpPr>
          <p:nvPr>
            <p:ph type="ftr" sz="quarter" idx="4"/>
          </p:nvPr>
        </p:nvSpPr>
        <p:spPr bwMode="auto">
          <a:xfrm>
            <a:off x="0" y="6514421"/>
            <a:ext cx="4028844" cy="342446"/>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l">
              <a:spcBef>
                <a:spcPct val="0"/>
              </a:spcBef>
              <a:defRPr sz="1100">
                <a:latin typeface="Avenir Book"/>
              </a:defRPr>
            </a:lvl1pPr>
          </a:lstStyle>
          <a:p>
            <a:endParaRPr lang="en-US" dirty="0"/>
          </a:p>
        </p:txBody>
      </p:sp>
      <p:sp>
        <p:nvSpPr>
          <p:cNvPr id="61447" name="Rectangle 7"/>
          <p:cNvSpPr>
            <a:spLocks noGrp="1" noChangeArrowheads="1"/>
          </p:cNvSpPr>
          <p:nvPr>
            <p:ph type="sldNum" sz="quarter" idx="5"/>
          </p:nvPr>
        </p:nvSpPr>
        <p:spPr bwMode="auto">
          <a:xfrm>
            <a:off x="5265539" y="6514421"/>
            <a:ext cx="4028844" cy="342446"/>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r">
              <a:spcBef>
                <a:spcPct val="0"/>
              </a:spcBef>
              <a:defRPr sz="1100">
                <a:latin typeface="Avenir Book"/>
              </a:defRPr>
            </a:lvl1pPr>
          </a:lstStyle>
          <a:p>
            <a:fld id="{36D6E819-5D4C-4AFB-804E-27053C40940A}" type="slidenum">
              <a:rPr lang="en-US" smtClean="0"/>
              <a:pPr/>
              <a:t>‹#›</a:t>
            </a:fld>
            <a:endParaRPr lang="en-US" dirty="0"/>
          </a:p>
        </p:txBody>
      </p:sp>
    </p:spTree>
    <p:extLst>
      <p:ext uri="{BB962C8B-B14F-4D97-AF65-F5344CB8AC3E}">
        <p14:creationId xmlns:p14="http://schemas.microsoft.com/office/powerpoint/2010/main" val="154409542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venir Book"/>
        <a:ea typeface="+mn-ea"/>
        <a:cs typeface="+mn-cs"/>
      </a:defRPr>
    </a:lvl1pPr>
    <a:lvl2pPr marL="457200" algn="l" rtl="0" fontAlgn="base">
      <a:spcBef>
        <a:spcPct val="30000"/>
      </a:spcBef>
      <a:spcAft>
        <a:spcPct val="0"/>
      </a:spcAft>
      <a:defRPr sz="1200" kern="1200">
        <a:solidFill>
          <a:schemeClr val="tx1"/>
        </a:solidFill>
        <a:latin typeface="Avenir Book"/>
        <a:ea typeface="+mn-ea"/>
        <a:cs typeface="+mn-cs"/>
      </a:defRPr>
    </a:lvl2pPr>
    <a:lvl3pPr marL="914400" algn="l" rtl="0" fontAlgn="base">
      <a:spcBef>
        <a:spcPct val="30000"/>
      </a:spcBef>
      <a:spcAft>
        <a:spcPct val="0"/>
      </a:spcAft>
      <a:defRPr sz="1200" kern="1200">
        <a:solidFill>
          <a:schemeClr val="tx1"/>
        </a:solidFill>
        <a:latin typeface="Avenir Book"/>
        <a:ea typeface="+mn-ea"/>
        <a:cs typeface="+mn-cs"/>
      </a:defRPr>
    </a:lvl3pPr>
    <a:lvl4pPr marL="1371600" algn="l" rtl="0" fontAlgn="base">
      <a:spcBef>
        <a:spcPct val="30000"/>
      </a:spcBef>
      <a:spcAft>
        <a:spcPct val="0"/>
      </a:spcAft>
      <a:defRPr sz="1200" kern="1200">
        <a:solidFill>
          <a:schemeClr val="tx1"/>
        </a:solidFill>
        <a:latin typeface="Avenir Book"/>
        <a:ea typeface="+mn-ea"/>
        <a:cs typeface="+mn-cs"/>
      </a:defRPr>
    </a:lvl4pPr>
    <a:lvl5pPr marL="1828800" algn="l" rtl="0" fontAlgn="base">
      <a:spcBef>
        <a:spcPct val="30000"/>
      </a:spcBef>
      <a:spcAft>
        <a:spcPct val="0"/>
      </a:spcAft>
      <a:defRPr sz="1200" kern="1200">
        <a:solidFill>
          <a:schemeClr val="tx1"/>
        </a:solidFill>
        <a:latin typeface="Avenir Book"/>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seen</a:t>
            </a:r>
            <a:r>
              <a:rPr lang="en-US" baseline="0" dirty="0"/>
              <a:t> some examples with </a:t>
            </a:r>
            <a:r>
              <a:rPr lang="en-US" baseline="0" dirty="0" err="1"/>
              <a:t>protists</a:t>
            </a:r>
            <a:r>
              <a:rPr lang="en-US" baseline="0" dirty="0"/>
              <a:t> and phytoplankton, but let's look at other cases.  </a:t>
            </a:r>
            <a:r>
              <a:rPr lang="en-US" baseline="0" dirty="0" err="1"/>
              <a:t>Expecially</a:t>
            </a:r>
            <a:r>
              <a:rPr lang="en-US" baseline="0" dirty="0"/>
              <a:t> cases in which we cannot observe many generations play out in real time.  Often we must infer competition from short-</a:t>
            </a:r>
            <a:r>
              <a:rPr lang="en-US" baseline="0"/>
              <a:t>term experiments.</a:t>
            </a:r>
            <a:endParaRPr lang="en-US" dirty="0"/>
          </a:p>
        </p:txBody>
      </p:sp>
      <p:sp>
        <p:nvSpPr>
          <p:cNvPr id="4" name="Slide Number Placeholder 3"/>
          <p:cNvSpPr>
            <a:spLocks noGrp="1"/>
          </p:cNvSpPr>
          <p:nvPr>
            <p:ph type="sldNum" sz="quarter" idx="10"/>
          </p:nvPr>
        </p:nvSpPr>
        <p:spPr/>
        <p:txBody>
          <a:bodyPr/>
          <a:lstStyle/>
          <a:p>
            <a:fld id="{A4EA21EB-591E-144E-AF05-295D2F63B57C}" type="slidenum">
              <a:rPr lang="en-US" smtClean="0"/>
              <a:t>1</a:t>
            </a:fld>
            <a:endParaRPr lang="en-US"/>
          </a:p>
        </p:txBody>
      </p:sp>
    </p:spTree>
    <p:extLst>
      <p:ext uri="{BB962C8B-B14F-4D97-AF65-F5344CB8AC3E}">
        <p14:creationId xmlns:p14="http://schemas.microsoft.com/office/powerpoint/2010/main" val="293369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a:t>
            </a:r>
            <a:r>
              <a:rPr lang="en-US" dirty="0" err="1"/>
              <a:t>trifolium</a:t>
            </a:r>
            <a:r>
              <a:rPr lang="en-US" dirty="0"/>
              <a:t> (clover – N fixing)</a:t>
            </a:r>
          </a:p>
          <a:p>
            <a:r>
              <a:rPr lang="en-US" dirty="0" err="1"/>
              <a:t>Phleum</a:t>
            </a:r>
            <a:r>
              <a:rPr lang="en-US" dirty="0"/>
              <a:t> = timothy grass</a:t>
            </a:r>
          </a:p>
        </p:txBody>
      </p:sp>
      <p:sp>
        <p:nvSpPr>
          <p:cNvPr id="4" name="Slide Number Placeholder 3"/>
          <p:cNvSpPr>
            <a:spLocks noGrp="1"/>
          </p:cNvSpPr>
          <p:nvPr>
            <p:ph type="sldNum" sz="quarter" idx="5"/>
          </p:nvPr>
        </p:nvSpPr>
        <p:spPr/>
        <p:txBody>
          <a:bodyPr/>
          <a:lstStyle/>
          <a:p>
            <a:fld id="{36D6E819-5D4C-4AFB-804E-27053C40940A}" type="slidenum">
              <a:rPr lang="en-US" smtClean="0"/>
              <a:pPr/>
              <a:t>27</a:t>
            </a:fld>
            <a:endParaRPr lang="en-US" dirty="0"/>
          </a:p>
        </p:txBody>
      </p:sp>
    </p:spTree>
    <p:extLst>
      <p:ext uri="{BB962C8B-B14F-4D97-AF65-F5344CB8AC3E}">
        <p14:creationId xmlns:p14="http://schemas.microsoft.com/office/powerpoint/2010/main" val="328226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rationale for </a:t>
            </a:r>
            <a:r>
              <a:rPr lang="en-US" dirty="0" err="1"/>
              <a:t>equivalance</a:t>
            </a:r>
            <a:r>
              <a:rPr lang="en-US"/>
              <a:t>.</a:t>
            </a:r>
          </a:p>
        </p:txBody>
      </p:sp>
      <p:sp>
        <p:nvSpPr>
          <p:cNvPr id="4" name="Slide Number Placeholder 3"/>
          <p:cNvSpPr>
            <a:spLocks noGrp="1"/>
          </p:cNvSpPr>
          <p:nvPr>
            <p:ph type="sldNum" sz="quarter" idx="10"/>
          </p:nvPr>
        </p:nvSpPr>
        <p:spPr/>
        <p:txBody>
          <a:bodyPr/>
          <a:lstStyle/>
          <a:p>
            <a:fld id="{36D6E819-5D4C-4AFB-804E-27053C40940A}" type="slidenum">
              <a:rPr lang="en-US" smtClean="0"/>
              <a:pPr/>
              <a:t>28</a:t>
            </a:fld>
            <a:endParaRPr lang="en-US" dirty="0"/>
          </a:p>
        </p:txBody>
      </p:sp>
    </p:spTree>
    <p:extLst>
      <p:ext uri="{BB962C8B-B14F-4D97-AF65-F5344CB8AC3E}">
        <p14:creationId xmlns:p14="http://schemas.microsoft.com/office/powerpoint/2010/main" val="360878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they then went on to use those neighborhood models to project spatial</a:t>
            </a:r>
            <a:r>
              <a:rPr lang="en-US" baseline="0" dirty="0"/>
              <a:t> dynamics</a:t>
            </a:r>
            <a:r>
              <a:rPr lang="is-IS" baseline="0" dirty="0"/>
              <a:t>….</a:t>
            </a:r>
            <a:endParaRPr lang="en-US" dirty="0"/>
          </a:p>
        </p:txBody>
      </p:sp>
      <p:sp>
        <p:nvSpPr>
          <p:cNvPr id="4" name="Slide Number Placeholder 3"/>
          <p:cNvSpPr>
            <a:spLocks noGrp="1"/>
          </p:cNvSpPr>
          <p:nvPr>
            <p:ph type="sldNum" sz="quarter" idx="10"/>
          </p:nvPr>
        </p:nvSpPr>
        <p:spPr/>
        <p:txBody>
          <a:bodyPr/>
          <a:lstStyle/>
          <a:p>
            <a:fld id="{36D6E819-5D4C-4AFB-804E-27053C40940A}" type="slidenum">
              <a:rPr lang="en-US" smtClean="0"/>
              <a:pPr/>
              <a:t>31</a:t>
            </a:fld>
            <a:endParaRPr lang="en-US" dirty="0"/>
          </a:p>
        </p:txBody>
      </p:sp>
    </p:spTree>
    <p:extLst>
      <p:ext uri="{BB962C8B-B14F-4D97-AF65-F5344CB8AC3E}">
        <p14:creationId xmlns:p14="http://schemas.microsoft.com/office/powerpoint/2010/main" val="98712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R* for light is a bit controversial –light is intercepted by the canopy and isn’t the same as nutrients.</a:t>
            </a:r>
          </a:p>
          <a:p>
            <a:r>
              <a:rPr lang="en-US" dirty="0"/>
              <a:t>Also, R* theory was originally developed for phytoplankton in well mixed systems.  Soils are very heterogeneous, so more recent approaches have developed more complex mechanistic models of competition – but they often give very similar predictions as the simply R* theory – which still underlies much of our thinking about competition, so let’s see what they found in this study...(caveats in mind).</a:t>
            </a:r>
          </a:p>
        </p:txBody>
      </p:sp>
      <p:sp>
        <p:nvSpPr>
          <p:cNvPr id="4" name="Slide Number Placeholder 3"/>
          <p:cNvSpPr>
            <a:spLocks noGrp="1"/>
          </p:cNvSpPr>
          <p:nvPr>
            <p:ph type="sldNum" sz="quarter" idx="5"/>
          </p:nvPr>
        </p:nvSpPr>
        <p:spPr/>
        <p:txBody>
          <a:bodyPr/>
          <a:lstStyle/>
          <a:p>
            <a:fld id="{36D6E819-5D4C-4AFB-804E-27053C40940A}" type="slidenum">
              <a:rPr lang="en-US" smtClean="0"/>
              <a:pPr/>
              <a:t>33</a:t>
            </a:fld>
            <a:endParaRPr lang="en-US" dirty="0"/>
          </a:p>
        </p:txBody>
      </p:sp>
    </p:spTree>
    <p:extLst>
      <p:ext uri="{BB962C8B-B14F-4D97-AF65-F5344CB8AC3E}">
        <p14:creationId xmlns:p14="http://schemas.microsoft.com/office/powerpoint/2010/main" val="57172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does R* increase with TN?  I think it’s because the ZNGIs are are not ”essential (which is odd), but possibly because as TN goes up (i.e., supply point increases in N dimension), the </a:t>
            </a:r>
            <a:r>
              <a:rPr lang="en-US" dirty="0" err="1"/>
              <a:t>equil</a:t>
            </a:r>
            <a:r>
              <a:rPr lang="en-US" dirty="0"/>
              <a:t> slides along a slanted ZNGI and R* then increases while I* decreases).   This may be more about the challenges with light as a resource as it is about essential </a:t>
            </a:r>
            <a:r>
              <a:rPr lang="en-US" dirty="0" err="1"/>
              <a:t>reources</a:t>
            </a:r>
            <a:r>
              <a:rPr lang="en-US" dirty="0"/>
              <a:t>, per se.  I’m really not sure.</a:t>
            </a:r>
          </a:p>
        </p:txBody>
      </p:sp>
      <p:sp>
        <p:nvSpPr>
          <p:cNvPr id="4" name="Slide Number Placeholder 3"/>
          <p:cNvSpPr>
            <a:spLocks noGrp="1"/>
          </p:cNvSpPr>
          <p:nvPr>
            <p:ph type="sldNum" sz="quarter" idx="5"/>
          </p:nvPr>
        </p:nvSpPr>
        <p:spPr/>
        <p:txBody>
          <a:bodyPr/>
          <a:lstStyle/>
          <a:p>
            <a:fld id="{36D6E819-5D4C-4AFB-804E-27053C40940A}" type="slidenum">
              <a:rPr lang="en-US" smtClean="0"/>
              <a:pPr/>
              <a:t>34</a:t>
            </a:fld>
            <a:endParaRPr lang="en-US" dirty="0"/>
          </a:p>
        </p:txBody>
      </p:sp>
    </p:spTree>
    <p:extLst>
      <p:ext uri="{BB962C8B-B14F-4D97-AF65-F5344CB8AC3E}">
        <p14:creationId xmlns:p14="http://schemas.microsoft.com/office/powerpoint/2010/main" val="55491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Rate of exclusion was correlated with the degree of disparity in R* (not so much I*; </a:t>
            </a:r>
            <a:r>
              <a:rPr lang="en-US" dirty="0" err="1"/>
              <a:t>althou</a:t>
            </a:r>
            <a:r>
              <a:rPr lang="en-US" dirty="0"/>
              <a:t> there was a pattern under hi N, where light limitation was more severe).</a:t>
            </a:r>
          </a:p>
        </p:txBody>
      </p:sp>
      <p:sp>
        <p:nvSpPr>
          <p:cNvPr id="4" name="Slide Number Placeholder 3"/>
          <p:cNvSpPr>
            <a:spLocks noGrp="1"/>
          </p:cNvSpPr>
          <p:nvPr>
            <p:ph type="sldNum" sz="quarter" idx="5"/>
          </p:nvPr>
        </p:nvSpPr>
        <p:spPr/>
        <p:txBody>
          <a:bodyPr/>
          <a:lstStyle/>
          <a:p>
            <a:fld id="{36D6E819-5D4C-4AFB-804E-27053C40940A}" type="slidenum">
              <a:rPr lang="en-US" smtClean="0"/>
              <a:pPr/>
              <a:t>36</a:t>
            </a:fld>
            <a:endParaRPr lang="en-US" dirty="0"/>
          </a:p>
        </p:txBody>
      </p:sp>
    </p:spTree>
    <p:extLst>
      <p:ext uri="{BB962C8B-B14F-4D97-AF65-F5344CB8AC3E}">
        <p14:creationId xmlns:p14="http://schemas.microsoft.com/office/powerpoint/2010/main" val="73235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6E819-5D4C-4AFB-804E-27053C40940A}" type="slidenum">
              <a:rPr lang="en-US" smtClean="0"/>
              <a:pPr/>
              <a:t>2</a:t>
            </a:fld>
            <a:endParaRPr lang="en-US" dirty="0"/>
          </a:p>
        </p:txBody>
      </p:sp>
    </p:spTree>
    <p:extLst>
      <p:ext uri="{BB962C8B-B14F-4D97-AF65-F5344CB8AC3E}">
        <p14:creationId xmlns:p14="http://schemas.microsoft.com/office/powerpoint/2010/main" val="15141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negative associations in space or time.  What are limitations</a:t>
            </a:r>
            <a:r>
              <a:rPr lang="en-US" baseline="0" dirty="0"/>
              <a:t> of this approach?  E.g., Examine the spatial pattern of two competitors across a heterogeneous landscape.  What do you expect to see?</a:t>
            </a:r>
          </a:p>
          <a:p>
            <a:r>
              <a:rPr lang="en-US" baseline="0" dirty="0"/>
              <a:t>Temporal patterns: e.g., Tony Ives (U Wisconsin) – effects inferred by time series.  </a:t>
            </a:r>
            <a:endParaRPr lang="en-US" dirty="0"/>
          </a:p>
        </p:txBody>
      </p:sp>
      <p:sp>
        <p:nvSpPr>
          <p:cNvPr id="4" name="Slide Number Placeholder 3"/>
          <p:cNvSpPr>
            <a:spLocks noGrp="1"/>
          </p:cNvSpPr>
          <p:nvPr>
            <p:ph type="sldNum" sz="quarter" idx="10"/>
          </p:nvPr>
        </p:nvSpPr>
        <p:spPr/>
        <p:txBody>
          <a:bodyPr/>
          <a:lstStyle/>
          <a:p>
            <a:fld id="{36D6E819-5D4C-4AFB-804E-27053C40940A}" type="slidenum">
              <a:rPr lang="en-US" smtClean="0"/>
              <a:pPr/>
              <a:t>3</a:t>
            </a:fld>
            <a:endParaRPr lang="en-US" dirty="0"/>
          </a:p>
        </p:txBody>
      </p:sp>
    </p:spTree>
    <p:extLst>
      <p:ext uri="{BB962C8B-B14F-4D97-AF65-F5344CB8AC3E}">
        <p14:creationId xmlns:p14="http://schemas.microsoft.com/office/powerpoint/2010/main" val="1894788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Niche-partitioning</a:t>
            </a:r>
            <a:r>
              <a:rPr lang="en-US" dirty="0" err="1">
                <a:sym typeface="Wingdings"/>
              </a:rPr>
              <a:t>Intra</a:t>
            </a:r>
            <a:r>
              <a:rPr lang="en-US" dirty="0">
                <a:sym typeface="Wingdings"/>
              </a:rPr>
              <a:t>&gt;inter </a:t>
            </a:r>
            <a:r>
              <a:rPr lang="en-US" dirty="0" err="1">
                <a:sym typeface="Wingdings"/>
              </a:rPr>
              <a:t>overyielding</a:t>
            </a:r>
            <a:r>
              <a:rPr lang="en-US" dirty="0">
                <a:sym typeface="Wingdings"/>
              </a:rPr>
              <a:t>.</a:t>
            </a:r>
            <a:r>
              <a:rPr lang="en-US" baseline="0" dirty="0">
                <a:sym typeface="Wingdings"/>
              </a:rPr>
              <a:t>   (</a:t>
            </a:r>
            <a:r>
              <a:rPr lang="en-US" baseline="0" dirty="0" err="1">
                <a:sym typeface="Wingdings"/>
              </a:rPr>
              <a:t>overyielding</a:t>
            </a:r>
            <a:r>
              <a:rPr lang="en-US" baseline="0" dirty="0">
                <a:sym typeface="Wingdings"/>
              </a:rPr>
              <a:t> happens when the single yield curves are bowed up above the dotted lines – each one increases it's relative representation when rare  it increases when rare, so coexistence.  )</a:t>
            </a:r>
          </a:p>
          <a:p>
            <a:r>
              <a:rPr lang="en-US" baseline="0" dirty="0">
                <a:sym typeface="Wingdings"/>
              </a:rPr>
              <a:t>Intra&lt;inter  </a:t>
            </a:r>
            <a:r>
              <a:rPr lang="en-US" baseline="0" dirty="0" err="1">
                <a:sym typeface="Wingdings"/>
              </a:rPr>
              <a:t>underyielding</a:t>
            </a:r>
            <a:r>
              <a:rPr lang="en-US" baseline="0" dirty="0">
                <a:sym typeface="Wingdings"/>
              </a:rPr>
              <a:t> (i.e., mixtures do worse overall than monocultures).</a:t>
            </a:r>
          </a:p>
          <a:p>
            <a:endParaRPr lang="en-US" dirty="0"/>
          </a:p>
        </p:txBody>
      </p:sp>
      <p:sp>
        <p:nvSpPr>
          <p:cNvPr id="4" name="Slide Number Placeholder 3"/>
          <p:cNvSpPr>
            <a:spLocks noGrp="1"/>
          </p:cNvSpPr>
          <p:nvPr>
            <p:ph type="sldNum" sz="quarter" idx="10"/>
          </p:nvPr>
        </p:nvSpPr>
        <p:spPr/>
        <p:txBody>
          <a:bodyPr/>
          <a:lstStyle/>
          <a:p>
            <a:fld id="{36D6E819-5D4C-4AFB-804E-27053C40940A}" type="slidenum">
              <a:rPr lang="en-US" smtClean="0"/>
              <a:pPr/>
              <a:t>8</a:t>
            </a:fld>
            <a:endParaRPr lang="en-US" dirty="0"/>
          </a:p>
        </p:txBody>
      </p:sp>
    </p:spTree>
    <p:extLst>
      <p:ext uri="{BB962C8B-B14F-4D97-AF65-F5344CB8AC3E}">
        <p14:creationId xmlns:p14="http://schemas.microsoft.com/office/powerpoint/2010/main" val="62790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doesn’t address non-linearities…</a:t>
            </a:r>
          </a:p>
        </p:txBody>
      </p:sp>
      <p:sp>
        <p:nvSpPr>
          <p:cNvPr id="4" name="Slide Number Placeholder 3"/>
          <p:cNvSpPr>
            <a:spLocks noGrp="1"/>
          </p:cNvSpPr>
          <p:nvPr>
            <p:ph type="sldNum" sz="quarter" idx="5"/>
          </p:nvPr>
        </p:nvSpPr>
        <p:spPr/>
        <p:txBody>
          <a:bodyPr/>
          <a:lstStyle/>
          <a:p>
            <a:fld id="{36D6E819-5D4C-4AFB-804E-27053C40940A}" type="slidenum">
              <a:rPr lang="en-US" smtClean="0"/>
              <a:pPr/>
              <a:t>13</a:t>
            </a:fld>
            <a:endParaRPr lang="en-US" dirty="0"/>
          </a:p>
        </p:txBody>
      </p:sp>
    </p:spTree>
    <p:extLst>
      <p:ext uri="{BB962C8B-B14F-4D97-AF65-F5344CB8AC3E}">
        <p14:creationId xmlns:p14="http://schemas.microsoft.com/office/powerpoint/2010/main" val="4092989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doesn’t address non-linearities…</a:t>
            </a:r>
          </a:p>
        </p:txBody>
      </p:sp>
      <p:sp>
        <p:nvSpPr>
          <p:cNvPr id="4" name="Slide Number Placeholder 3"/>
          <p:cNvSpPr>
            <a:spLocks noGrp="1"/>
          </p:cNvSpPr>
          <p:nvPr>
            <p:ph type="sldNum" sz="quarter" idx="5"/>
          </p:nvPr>
        </p:nvSpPr>
        <p:spPr/>
        <p:txBody>
          <a:bodyPr/>
          <a:lstStyle/>
          <a:p>
            <a:fld id="{36D6E819-5D4C-4AFB-804E-27053C40940A}" type="slidenum">
              <a:rPr lang="en-US" smtClean="0"/>
              <a:pPr/>
              <a:t>14</a:t>
            </a:fld>
            <a:endParaRPr lang="en-US" dirty="0"/>
          </a:p>
        </p:txBody>
      </p:sp>
    </p:spTree>
    <p:extLst>
      <p:ext uri="{BB962C8B-B14F-4D97-AF65-F5344CB8AC3E}">
        <p14:creationId xmlns:p14="http://schemas.microsoft.com/office/powerpoint/2010/main" val="359519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doesn’t address non-linearities…</a:t>
            </a:r>
          </a:p>
        </p:txBody>
      </p:sp>
      <p:sp>
        <p:nvSpPr>
          <p:cNvPr id="4" name="Slide Number Placeholder 3"/>
          <p:cNvSpPr>
            <a:spLocks noGrp="1"/>
          </p:cNvSpPr>
          <p:nvPr>
            <p:ph type="sldNum" sz="quarter" idx="5"/>
          </p:nvPr>
        </p:nvSpPr>
        <p:spPr/>
        <p:txBody>
          <a:bodyPr/>
          <a:lstStyle/>
          <a:p>
            <a:fld id="{36D6E819-5D4C-4AFB-804E-27053C40940A}" type="slidenum">
              <a:rPr lang="en-US" smtClean="0"/>
              <a:pPr/>
              <a:t>15</a:t>
            </a:fld>
            <a:endParaRPr lang="en-US" dirty="0"/>
          </a:p>
        </p:txBody>
      </p:sp>
    </p:spTree>
    <p:extLst>
      <p:ext uri="{BB962C8B-B14F-4D97-AF65-F5344CB8AC3E}">
        <p14:creationId xmlns:p14="http://schemas.microsoft.com/office/powerpoint/2010/main" val="215269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rationale for </a:t>
            </a:r>
            <a:r>
              <a:rPr lang="en-US" dirty="0" err="1"/>
              <a:t>equivalance</a:t>
            </a:r>
            <a:r>
              <a:rPr lang="en-US" dirty="0"/>
              <a:t>.</a:t>
            </a:r>
          </a:p>
        </p:txBody>
      </p:sp>
      <p:sp>
        <p:nvSpPr>
          <p:cNvPr id="4" name="Slide Number Placeholder 3"/>
          <p:cNvSpPr>
            <a:spLocks noGrp="1"/>
          </p:cNvSpPr>
          <p:nvPr>
            <p:ph type="sldNum" sz="quarter" idx="10"/>
          </p:nvPr>
        </p:nvSpPr>
        <p:spPr/>
        <p:txBody>
          <a:bodyPr/>
          <a:lstStyle/>
          <a:p>
            <a:fld id="{36D6E819-5D4C-4AFB-804E-27053C40940A}" type="slidenum">
              <a:rPr lang="en-US" smtClean="0"/>
              <a:pPr/>
              <a:t>23</a:t>
            </a:fld>
            <a:endParaRPr lang="en-US" dirty="0"/>
          </a:p>
        </p:txBody>
      </p:sp>
    </p:spTree>
    <p:extLst>
      <p:ext uri="{BB962C8B-B14F-4D97-AF65-F5344CB8AC3E}">
        <p14:creationId xmlns:p14="http://schemas.microsoft.com/office/powerpoint/2010/main" val="360878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rationale for </a:t>
            </a:r>
            <a:r>
              <a:rPr lang="en-US" dirty="0" err="1"/>
              <a:t>equivalance</a:t>
            </a:r>
            <a:r>
              <a:rPr lang="en-US"/>
              <a:t>.</a:t>
            </a:r>
          </a:p>
        </p:txBody>
      </p:sp>
      <p:sp>
        <p:nvSpPr>
          <p:cNvPr id="4" name="Slide Number Placeholder 3"/>
          <p:cNvSpPr>
            <a:spLocks noGrp="1"/>
          </p:cNvSpPr>
          <p:nvPr>
            <p:ph type="sldNum" sz="quarter" idx="10"/>
          </p:nvPr>
        </p:nvSpPr>
        <p:spPr/>
        <p:txBody>
          <a:bodyPr/>
          <a:lstStyle/>
          <a:p>
            <a:fld id="{36D6E819-5D4C-4AFB-804E-27053C40940A}" type="slidenum">
              <a:rPr lang="en-US" smtClean="0"/>
              <a:pPr/>
              <a:t>24</a:t>
            </a:fld>
            <a:endParaRPr lang="en-US" dirty="0"/>
          </a:p>
        </p:txBody>
      </p:sp>
    </p:spTree>
    <p:extLst>
      <p:ext uri="{BB962C8B-B14F-4D97-AF65-F5344CB8AC3E}">
        <p14:creationId xmlns:p14="http://schemas.microsoft.com/office/powerpoint/2010/main" val="360878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B662919-3EC1-4462-9F0A-C6B6B72158F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5E0976C-28D0-4AD2-A34D-9D1A0E6E4B9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ACD339D-AF54-43A5-B407-2608357DC83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BE639AB-E93A-470E-A13C-11DD8360014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4117DCF-52AD-400C-9EC6-DE9FAAA39ED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31A9AC-5EC1-4A33-93D3-A137D0F2712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5636DEE-4967-4249-B094-3281CAC04A1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956B882-2D9C-4EE4-8948-DB78930AD23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462CC6-150D-4F7E-B984-5A44DFB8DCC2}"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8015AC-7EE2-4DE5-A5C7-906305D0D3E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51C84C9-998B-4228-9B85-90CE0CE134D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Avenir Book"/>
              </a:defRPr>
            </a:lvl1pPr>
          </a:lstStyle>
          <a:p>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venir Book"/>
              </a:defRPr>
            </a:lvl1pPr>
          </a:lstStyle>
          <a:p>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atin typeface="Avenir Book"/>
              </a:defRPr>
            </a:lvl1pPr>
          </a:lstStyle>
          <a:p>
            <a:fld id="{130A0F7D-9365-4D32-B4F4-55E07A7A7F5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Avenir Book"/>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Avenir Book"/>
          <a:ea typeface="+mn-ea"/>
          <a:cs typeface="+mn-cs"/>
        </a:defRPr>
      </a:lvl1pPr>
      <a:lvl2pPr marL="742950" indent="-285750" algn="l" rtl="0" fontAlgn="base">
        <a:spcBef>
          <a:spcPct val="20000"/>
        </a:spcBef>
        <a:spcAft>
          <a:spcPct val="0"/>
        </a:spcAft>
        <a:buChar char="–"/>
        <a:defRPr sz="2800">
          <a:solidFill>
            <a:schemeClr val="tx1"/>
          </a:solidFill>
          <a:latin typeface="Avenir Book"/>
        </a:defRPr>
      </a:lvl2pPr>
      <a:lvl3pPr marL="1143000" indent="-228600" algn="l" rtl="0" fontAlgn="base">
        <a:spcBef>
          <a:spcPct val="20000"/>
        </a:spcBef>
        <a:spcAft>
          <a:spcPct val="0"/>
        </a:spcAft>
        <a:buChar char="•"/>
        <a:defRPr sz="2400">
          <a:solidFill>
            <a:schemeClr val="tx1"/>
          </a:solidFill>
          <a:latin typeface="Avenir Book"/>
        </a:defRPr>
      </a:lvl3pPr>
      <a:lvl4pPr marL="1600200" indent="-228600" algn="l" rtl="0" fontAlgn="base">
        <a:spcBef>
          <a:spcPct val="20000"/>
        </a:spcBef>
        <a:spcAft>
          <a:spcPct val="0"/>
        </a:spcAft>
        <a:buChar char="–"/>
        <a:defRPr sz="2000">
          <a:solidFill>
            <a:schemeClr val="tx1"/>
          </a:solidFill>
          <a:latin typeface="Avenir Book"/>
        </a:defRPr>
      </a:lvl4pPr>
      <a:lvl5pPr marL="2057400" indent="-228600" algn="l" rtl="0" fontAlgn="base">
        <a:spcBef>
          <a:spcPct val="20000"/>
        </a:spcBef>
        <a:spcAft>
          <a:spcPct val="0"/>
        </a:spcAft>
        <a:buChar char="»"/>
        <a:defRPr sz="2000">
          <a:solidFill>
            <a:schemeClr val="tx1"/>
          </a:solidFill>
          <a:latin typeface="Avenir Book"/>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555984"/>
            <a:ext cx="8991600" cy="1470025"/>
          </a:xfrm>
        </p:spPr>
        <p:txBody>
          <a:bodyPr>
            <a:normAutofit/>
          </a:bodyPr>
          <a:lstStyle/>
          <a:p>
            <a:r>
              <a:rPr lang="en-US" dirty="0">
                <a:solidFill>
                  <a:srgbClr val="3964AA"/>
                </a:solidFill>
                <a:latin typeface="Avenir Book"/>
                <a:cs typeface="Avenir Book"/>
              </a:rPr>
              <a:t>Ecology 8310</a:t>
            </a:r>
            <a:br>
              <a:rPr lang="en-US" dirty="0">
                <a:solidFill>
                  <a:srgbClr val="3964AA"/>
                </a:solidFill>
                <a:latin typeface="Avenir Book"/>
                <a:cs typeface="Avenir Book"/>
              </a:rPr>
            </a:br>
            <a:r>
              <a:rPr lang="en-US" dirty="0">
                <a:solidFill>
                  <a:srgbClr val="3964AA"/>
                </a:solidFill>
                <a:latin typeface="Avenir Book"/>
                <a:cs typeface="Avenir Book"/>
              </a:rPr>
              <a:t>Population (and Community) Ecology</a:t>
            </a:r>
          </a:p>
        </p:txBody>
      </p:sp>
      <p:pic>
        <p:nvPicPr>
          <p:cNvPr id="5" name="Picture 4" descr="C:\Users\osenberg\AppData\Local\Microsoft\Windows\Temporary Internet Files\Content.Outlook\GWG773IU\moua puta panoram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12772"/>
            <a:ext cx="9144000" cy="631146"/>
          </a:xfrm>
          <a:prstGeom prst="rect">
            <a:avLst/>
          </a:prstGeom>
          <a:noFill/>
          <a:effectLst>
            <a:outerShdw blurRad="152400" dist="76200" dir="2700000" algn="tl" rotWithShape="0">
              <a:prstClr val="black">
                <a:alpha val="40000"/>
              </a:prstClr>
            </a:outerShdw>
          </a:effectLst>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914400" y="3505200"/>
            <a:ext cx="7391400" cy="3323987"/>
          </a:xfrm>
          <a:prstGeom prst="rect">
            <a:avLst/>
          </a:prstGeom>
          <a:noFill/>
        </p:spPr>
        <p:txBody>
          <a:bodyPr wrap="square" rtlCol="0">
            <a:spAutoFit/>
          </a:bodyPr>
          <a:lstStyle/>
          <a:p>
            <a:pPr algn="l">
              <a:spcBef>
                <a:spcPts val="840"/>
              </a:spcBef>
            </a:pPr>
            <a:r>
              <a:rPr lang="en-US" sz="2400" dirty="0">
                <a:latin typeface="Avenir Book"/>
                <a:cs typeface="Avenir Book"/>
              </a:rPr>
              <a:t>How do we study competition?</a:t>
            </a:r>
          </a:p>
          <a:p>
            <a:pPr marL="342900" indent="-342900" algn="l">
              <a:spcBef>
                <a:spcPts val="840"/>
              </a:spcBef>
              <a:buFont typeface="Arial"/>
              <a:buChar char="•"/>
            </a:pPr>
            <a:r>
              <a:rPr lang="en-US" sz="2400" dirty="0">
                <a:latin typeface="Avenir Book"/>
                <a:cs typeface="Avenir Book"/>
              </a:rPr>
              <a:t>Pattern</a:t>
            </a:r>
          </a:p>
          <a:p>
            <a:pPr marL="342900" indent="-342900" algn="l">
              <a:spcBef>
                <a:spcPts val="840"/>
              </a:spcBef>
              <a:buFont typeface="Arial"/>
              <a:buChar char="•"/>
            </a:pPr>
            <a:r>
              <a:rPr lang="en-US" sz="2400" dirty="0">
                <a:latin typeface="Avenir Book"/>
                <a:cs typeface="Avenir Book"/>
              </a:rPr>
              <a:t>Experiments</a:t>
            </a:r>
          </a:p>
          <a:p>
            <a:pPr marL="800100" lvl="1" indent="-342900" algn="l">
              <a:spcBef>
                <a:spcPts val="840"/>
              </a:spcBef>
              <a:buFont typeface="Arial"/>
              <a:buChar char="•"/>
            </a:pPr>
            <a:r>
              <a:rPr lang="en-US" sz="2400" dirty="0">
                <a:latin typeface="Avenir Book"/>
                <a:cs typeface="Avenir Book"/>
              </a:rPr>
              <a:t>De Wit Replacement Series (substitutive)</a:t>
            </a:r>
          </a:p>
          <a:p>
            <a:pPr marL="800100" lvl="1" indent="-342900" algn="l">
              <a:spcBef>
                <a:spcPts val="840"/>
              </a:spcBef>
              <a:buFont typeface="Arial"/>
              <a:buChar char="•"/>
            </a:pPr>
            <a:r>
              <a:rPr lang="en-US" sz="2400" dirty="0">
                <a:latin typeface="Avenir Book"/>
                <a:cs typeface="Avenir Book"/>
              </a:rPr>
              <a:t>Additive designs</a:t>
            </a:r>
          </a:p>
          <a:p>
            <a:pPr marL="800100" lvl="1" indent="-342900" algn="l">
              <a:spcBef>
                <a:spcPts val="840"/>
              </a:spcBef>
              <a:buFont typeface="Arial"/>
              <a:buChar char="•"/>
            </a:pPr>
            <a:r>
              <a:rPr lang="en-US" sz="2400" dirty="0">
                <a:latin typeface="Avenir Book"/>
                <a:cs typeface="Avenir Book"/>
              </a:rPr>
              <a:t>Full designs or Response Surfaces</a:t>
            </a:r>
          </a:p>
          <a:p>
            <a:pPr marL="800100" lvl="1" indent="-342900" algn="l">
              <a:spcBef>
                <a:spcPts val="840"/>
              </a:spcBef>
              <a:buFont typeface="Arial"/>
              <a:buChar char="•"/>
            </a:pPr>
            <a:r>
              <a:rPr lang="en-US" sz="2400" dirty="0">
                <a:latin typeface="Avenir Book"/>
                <a:cs typeface="Avenir Book"/>
              </a:rPr>
              <a:t>Target-Neighbor experiments</a:t>
            </a:r>
          </a:p>
        </p:txBody>
      </p:sp>
    </p:spTree>
    <p:extLst>
      <p:ext uri="{BB962C8B-B14F-4D97-AF65-F5344CB8AC3E}">
        <p14:creationId xmlns:p14="http://schemas.microsoft.com/office/powerpoint/2010/main" val="1297703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sp>
        <p:nvSpPr>
          <p:cNvPr id="8" name="Multiply 7"/>
          <p:cNvSpPr/>
          <p:nvPr/>
        </p:nvSpPr>
        <p:spPr>
          <a:xfrm>
            <a:off x="4097867" y="9906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 name="Multiply 8"/>
          <p:cNvSpPr/>
          <p:nvPr/>
        </p:nvSpPr>
        <p:spPr>
          <a:xfrm>
            <a:off x="4097867" y="1476829"/>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0" name="Multiply 9"/>
          <p:cNvSpPr/>
          <p:nvPr/>
        </p:nvSpPr>
        <p:spPr>
          <a:xfrm>
            <a:off x="4097867" y="196305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1" name="Multiply 10"/>
          <p:cNvSpPr/>
          <p:nvPr/>
        </p:nvSpPr>
        <p:spPr>
          <a:xfrm>
            <a:off x="4097867" y="244928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3" name="Multiply 12"/>
          <p:cNvSpPr/>
          <p:nvPr/>
        </p:nvSpPr>
        <p:spPr>
          <a:xfrm>
            <a:off x="4097867" y="293551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5" name="Multiply 14"/>
          <p:cNvSpPr/>
          <p:nvPr/>
        </p:nvSpPr>
        <p:spPr>
          <a:xfrm>
            <a:off x="4097867" y="439420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4097867" y="390797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7" name="Multiply 16"/>
          <p:cNvSpPr/>
          <p:nvPr/>
        </p:nvSpPr>
        <p:spPr>
          <a:xfrm>
            <a:off x="4097867" y="342174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sp>
        <p:nvSpPr>
          <p:cNvPr id="2" name="TextBox 1"/>
          <p:cNvSpPr txBox="1"/>
          <p:nvPr/>
        </p:nvSpPr>
        <p:spPr>
          <a:xfrm>
            <a:off x="5715000" y="838200"/>
            <a:ext cx="3048000" cy="3970318"/>
          </a:xfrm>
          <a:prstGeom prst="rect">
            <a:avLst/>
          </a:prstGeom>
          <a:noFill/>
        </p:spPr>
        <p:txBody>
          <a:bodyPr wrap="square" rtlCol="0">
            <a:spAutoFit/>
          </a:bodyPr>
          <a:lstStyle/>
          <a:p>
            <a:r>
              <a:rPr lang="en-US" dirty="0">
                <a:latin typeface="Avenir Book"/>
                <a:cs typeface="Avenir Book"/>
              </a:rPr>
              <a:t>Quantify the effect of Sp.2 on Sp.1</a:t>
            </a:r>
          </a:p>
          <a:p>
            <a:endParaRPr lang="en-US" dirty="0">
              <a:latin typeface="Avenir Book"/>
              <a:cs typeface="Avenir Book"/>
            </a:endParaRPr>
          </a:p>
          <a:p>
            <a:r>
              <a:rPr lang="en-US" dirty="0">
                <a:latin typeface="Avenir Book"/>
                <a:cs typeface="Avenir Book"/>
              </a:rPr>
              <a:t>Is the effect due to Sp2 or just a generic effect of density?</a:t>
            </a:r>
          </a:p>
        </p:txBody>
      </p:sp>
    </p:spTree>
    <p:extLst>
      <p:ext uri="{BB962C8B-B14F-4D97-AF65-F5344CB8AC3E}">
        <p14:creationId xmlns:p14="http://schemas.microsoft.com/office/powerpoint/2010/main" val="168849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sp>
        <p:nvSpPr>
          <p:cNvPr id="8" name="Multiply 7"/>
          <p:cNvSpPr/>
          <p:nvPr/>
        </p:nvSpPr>
        <p:spPr>
          <a:xfrm>
            <a:off x="4097867" y="9906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 name="Multiply 8"/>
          <p:cNvSpPr/>
          <p:nvPr/>
        </p:nvSpPr>
        <p:spPr>
          <a:xfrm>
            <a:off x="4097867" y="1476829"/>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0" name="Multiply 9"/>
          <p:cNvSpPr/>
          <p:nvPr/>
        </p:nvSpPr>
        <p:spPr>
          <a:xfrm>
            <a:off x="4097867" y="196305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1" name="Multiply 10"/>
          <p:cNvSpPr/>
          <p:nvPr/>
        </p:nvSpPr>
        <p:spPr>
          <a:xfrm>
            <a:off x="4097867" y="244928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3" name="Multiply 12"/>
          <p:cNvSpPr/>
          <p:nvPr/>
        </p:nvSpPr>
        <p:spPr>
          <a:xfrm>
            <a:off x="4097867" y="293551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5" name="Multiply 14"/>
          <p:cNvSpPr/>
          <p:nvPr/>
        </p:nvSpPr>
        <p:spPr>
          <a:xfrm>
            <a:off x="4097867" y="439420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4097867" y="390797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7" name="Multiply 16"/>
          <p:cNvSpPr/>
          <p:nvPr/>
        </p:nvSpPr>
        <p:spPr>
          <a:xfrm>
            <a:off x="4097867" y="342174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grpSp>
        <p:nvGrpSpPr>
          <p:cNvPr id="5" name="Group 4"/>
          <p:cNvGrpSpPr/>
          <p:nvPr/>
        </p:nvGrpSpPr>
        <p:grpSpPr>
          <a:xfrm rot="5400000">
            <a:off x="3856568" y="1231898"/>
            <a:ext cx="457200" cy="3937002"/>
            <a:chOff x="6096000" y="939798"/>
            <a:chExt cx="457200" cy="3937002"/>
          </a:xfrm>
        </p:grpSpPr>
        <p:sp>
          <p:nvSpPr>
            <p:cNvPr id="19" name="Multiply 18"/>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0" name="Multiply 19"/>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2" name="Multiply 21"/>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3" name="Multiply 22"/>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4" name="Multiply 23"/>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5" name="Multiply 24"/>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6" name="Multiply 25"/>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7" name="Multiply 26"/>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spTree>
    <p:extLst>
      <p:ext uri="{BB962C8B-B14F-4D97-AF65-F5344CB8AC3E}">
        <p14:creationId xmlns:p14="http://schemas.microsoft.com/office/powerpoint/2010/main" val="36028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1815882"/>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Minimal design </a:t>
            </a:r>
          </a:p>
          <a:p>
            <a:r>
              <a:rPr lang="en-US" sz="3200" dirty="0">
                <a:solidFill>
                  <a:srgbClr val="3964AA"/>
                </a:solidFill>
                <a:latin typeface="Avenir Book"/>
                <a:cs typeface="Avenir Book"/>
              </a:rPr>
              <a:t>(to quantify effect of inter and intraspecific effects)</a:t>
            </a:r>
          </a:p>
        </p:txBody>
      </p:sp>
    </p:spTree>
    <p:extLst>
      <p:ext uri="{BB962C8B-B14F-4D97-AF65-F5344CB8AC3E}">
        <p14:creationId xmlns:p14="http://schemas.microsoft.com/office/powerpoint/2010/main" val="386929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sp>
        <p:nvSpPr>
          <p:cNvPr id="15" name="Multiply 14"/>
          <p:cNvSpPr/>
          <p:nvPr/>
        </p:nvSpPr>
        <p:spPr>
          <a:xfrm>
            <a:off x="5486400" y="468206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3733800" y="468206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dirty="0">
              <a:ln>
                <a:noFill/>
              </a:ln>
              <a:solidFill>
                <a:schemeClr val="tx1"/>
              </a:solidFill>
              <a:effectLst/>
              <a:latin typeface="Comic Sans MS" pitchFamily="66" charset="0"/>
            </a:endParaRPr>
          </a:p>
        </p:txBody>
      </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sp>
        <p:nvSpPr>
          <p:cNvPr id="25" name="Multiply 24"/>
          <p:cNvSpPr/>
          <p:nvPr/>
        </p:nvSpPr>
        <p:spPr>
          <a:xfrm rot="5400000">
            <a:off x="1602416" y="1335527"/>
            <a:ext cx="457200" cy="529351"/>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8" name="Multiply 27"/>
          <p:cNvSpPr/>
          <p:nvPr/>
        </p:nvSpPr>
        <p:spPr>
          <a:xfrm>
            <a:off x="3657600" y="29718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9" name="Multiply 28"/>
          <p:cNvSpPr/>
          <p:nvPr/>
        </p:nvSpPr>
        <p:spPr>
          <a:xfrm>
            <a:off x="1600200" y="29718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241699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sp>
        <p:nvSpPr>
          <p:cNvPr id="15" name="Multiply 14"/>
          <p:cNvSpPr/>
          <p:nvPr/>
        </p:nvSpPr>
        <p:spPr>
          <a:xfrm>
            <a:off x="5486400" y="468206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3733800" y="468206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dirty="0">
              <a:ln>
                <a:noFill/>
              </a:ln>
              <a:solidFill>
                <a:schemeClr val="tx1"/>
              </a:solidFill>
              <a:effectLst/>
              <a:latin typeface="Comic Sans MS" pitchFamily="66" charset="0"/>
            </a:endParaRPr>
          </a:p>
        </p:txBody>
      </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sp>
        <p:nvSpPr>
          <p:cNvPr id="25" name="Multiply 24"/>
          <p:cNvSpPr/>
          <p:nvPr/>
        </p:nvSpPr>
        <p:spPr>
          <a:xfrm rot="5400000">
            <a:off x="1602416" y="1335527"/>
            <a:ext cx="457200" cy="529351"/>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8" name="Multiply 27"/>
          <p:cNvSpPr/>
          <p:nvPr/>
        </p:nvSpPr>
        <p:spPr>
          <a:xfrm>
            <a:off x="3657600" y="29718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9" name="Multiply 28"/>
          <p:cNvSpPr/>
          <p:nvPr/>
        </p:nvSpPr>
        <p:spPr>
          <a:xfrm>
            <a:off x="1600200" y="29718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 name="Left Brace 1">
            <a:extLst>
              <a:ext uri="{FF2B5EF4-FFF2-40B4-BE49-F238E27FC236}">
                <a16:creationId xmlns:a16="http://schemas.microsoft.com/office/drawing/2014/main" id="{E12C7677-EDC4-F845-BDA3-CE372BE9FD58}"/>
              </a:ext>
            </a:extLst>
          </p:cNvPr>
          <p:cNvSpPr/>
          <p:nvPr/>
        </p:nvSpPr>
        <p:spPr bwMode="auto">
          <a:xfrm rot="16200000">
            <a:off x="2541574" y="2774404"/>
            <a:ext cx="685789" cy="2003460"/>
          </a:xfrm>
          <a:prstGeom prst="leftBrace">
            <a:avLst/>
          </a:prstGeom>
          <a:noFill/>
          <a:ln w="38100" cap="flat" cmpd="sng" algn="ctr">
            <a:solidFill>
              <a:srgbClr val="3964AA"/>
            </a:solidFill>
            <a:prstDash val="solid"/>
            <a:round/>
            <a:headEnd type="none" w="med" len="med"/>
            <a:tailEnd type="none" w="med" len="med"/>
          </a:ln>
          <a:effectLst/>
        </p:spPr>
        <p:txBody>
          <a:bodyPr rtlCol="0" anchor="ctr"/>
          <a:lstStyle/>
          <a:p>
            <a:pPr algn="ctr"/>
            <a:endParaRPr lang="en-US" dirty="0">
              <a:solidFill>
                <a:srgbClr val="2B4B7F"/>
              </a:solidFill>
            </a:endParaRPr>
          </a:p>
        </p:txBody>
      </p:sp>
      <p:sp>
        <p:nvSpPr>
          <p:cNvPr id="13" name="Left Brace 12">
            <a:extLst>
              <a:ext uri="{FF2B5EF4-FFF2-40B4-BE49-F238E27FC236}">
                <a16:creationId xmlns:a16="http://schemas.microsoft.com/office/drawing/2014/main" id="{7B2C3AC7-F7E8-4E4C-A702-5756C3458C1B}"/>
              </a:ext>
            </a:extLst>
          </p:cNvPr>
          <p:cNvSpPr/>
          <p:nvPr/>
        </p:nvSpPr>
        <p:spPr bwMode="auto">
          <a:xfrm rot="10800000">
            <a:off x="1982055" y="1524000"/>
            <a:ext cx="685800" cy="1714500"/>
          </a:xfrm>
          <a:prstGeom prst="leftBrace">
            <a:avLst/>
          </a:prstGeom>
          <a:noFill/>
          <a:ln w="38100" cap="flat" cmpd="sng" algn="ctr">
            <a:solidFill>
              <a:srgbClr val="008000"/>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5CFE144A-317A-F44F-8433-637E8A4B23B8}"/>
              </a:ext>
            </a:extLst>
          </p:cNvPr>
          <p:cNvSpPr txBox="1"/>
          <p:nvPr/>
        </p:nvSpPr>
        <p:spPr>
          <a:xfrm>
            <a:off x="2701386" y="2123469"/>
            <a:ext cx="4461414" cy="523220"/>
          </a:xfrm>
          <a:prstGeom prst="rect">
            <a:avLst/>
          </a:prstGeom>
          <a:noFill/>
        </p:spPr>
        <p:txBody>
          <a:bodyPr wrap="none" rtlCol="0">
            <a:spAutoFit/>
          </a:bodyPr>
          <a:lstStyle/>
          <a:p>
            <a:r>
              <a:rPr lang="en-US" dirty="0">
                <a:solidFill>
                  <a:srgbClr val="008000"/>
                </a:solidFill>
                <a:latin typeface="Avenir Book"/>
                <a:cs typeface="Avenir Book"/>
              </a:rPr>
              <a:t>Effect of Sp2 on Sp2 (intra)</a:t>
            </a:r>
          </a:p>
        </p:txBody>
      </p:sp>
      <p:sp>
        <p:nvSpPr>
          <p:cNvPr id="17" name="TextBox 16">
            <a:extLst>
              <a:ext uri="{FF2B5EF4-FFF2-40B4-BE49-F238E27FC236}">
                <a16:creationId xmlns:a16="http://schemas.microsoft.com/office/drawing/2014/main" id="{83B9A813-02DE-3049-AC87-75C0194B0C5F}"/>
              </a:ext>
            </a:extLst>
          </p:cNvPr>
          <p:cNvSpPr txBox="1"/>
          <p:nvPr/>
        </p:nvSpPr>
        <p:spPr>
          <a:xfrm>
            <a:off x="1828800" y="4094489"/>
            <a:ext cx="4475842" cy="523220"/>
          </a:xfrm>
          <a:prstGeom prst="rect">
            <a:avLst/>
          </a:prstGeom>
          <a:noFill/>
        </p:spPr>
        <p:txBody>
          <a:bodyPr wrap="none" rtlCol="0">
            <a:spAutoFit/>
          </a:bodyPr>
          <a:lstStyle/>
          <a:p>
            <a:r>
              <a:rPr lang="en-US" dirty="0">
                <a:solidFill>
                  <a:srgbClr val="2B4B7F"/>
                </a:solidFill>
                <a:latin typeface="Avenir Book"/>
                <a:cs typeface="Avenir Book"/>
              </a:rPr>
              <a:t>Effect of Sp1 on Sp2 (inter)</a:t>
            </a:r>
          </a:p>
        </p:txBody>
      </p:sp>
    </p:spTree>
    <p:extLst>
      <p:ext uri="{BB962C8B-B14F-4D97-AF65-F5344CB8AC3E}">
        <p14:creationId xmlns:p14="http://schemas.microsoft.com/office/powerpoint/2010/main" val="80410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sp>
        <p:nvSpPr>
          <p:cNvPr id="15" name="Multiply 14"/>
          <p:cNvSpPr/>
          <p:nvPr/>
        </p:nvSpPr>
        <p:spPr>
          <a:xfrm>
            <a:off x="5486400" y="468206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3733800" y="468206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dirty="0">
              <a:ln>
                <a:noFill/>
              </a:ln>
              <a:solidFill>
                <a:schemeClr val="tx1"/>
              </a:solidFill>
              <a:effectLst/>
              <a:latin typeface="Comic Sans MS" pitchFamily="66" charset="0"/>
            </a:endParaRPr>
          </a:p>
        </p:txBody>
      </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sp>
        <p:nvSpPr>
          <p:cNvPr id="25" name="Multiply 24"/>
          <p:cNvSpPr/>
          <p:nvPr/>
        </p:nvSpPr>
        <p:spPr>
          <a:xfrm rot="5400000">
            <a:off x="1602416" y="1335527"/>
            <a:ext cx="457200" cy="529351"/>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8" name="Multiply 27"/>
          <p:cNvSpPr/>
          <p:nvPr/>
        </p:nvSpPr>
        <p:spPr>
          <a:xfrm>
            <a:off x="3657600" y="29718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9" name="Multiply 28"/>
          <p:cNvSpPr/>
          <p:nvPr/>
        </p:nvSpPr>
        <p:spPr>
          <a:xfrm>
            <a:off x="1600200" y="29718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 name="Left Brace 1">
            <a:extLst>
              <a:ext uri="{FF2B5EF4-FFF2-40B4-BE49-F238E27FC236}">
                <a16:creationId xmlns:a16="http://schemas.microsoft.com/office/drawing/2014/main" id="{E12C7677-EDC4-F845-BDA3-CE372BE9FD58}"/>
              </a:ext>
            </a:extLst>
          </p:cNvPr>
          <p:cNvSpPr/>
          <p:nvPr/>
        </p:nvSpPr>
        <p:spPr bwMode="auto">
          <a:xfrm rot="10800000">
            <a:off x="4144349" y="3238499"/>
            <a:ext cx="685789" cy="1682583"/>
          </a:xfrm>
          <a:prstGeom prst="leftBrace">
            <a:avLst/>
          </a:prstGeom>
          <a:noFill/>
          <a:ln w="38100" cap="flat" cmpd="sng" algn="ctr">
            <a:solidFill>
              <a:srgbClr val="3964AA"/>
            </a:solidFill>
            <a:prstDash val="solid"/>
            <a:round/>
            <a:headEnd type="none" w="med" len="med"/>
            <a:tailEnd type="none" w="med" len="med"/>
          </a:ln>
          <a:effectLst/>
        </p:spPr>
        <p:txBody>
          <a:bodyPr rtlCol="0" anchor="ctr"/>
          <a:lstStyle/>
          <a:p>
            <a:pPr algn="ctr"/>
            <a:endParaRPr lang="en-US" dirty="0">
              <a:solidFill>
                <a:srgbClr val="2B4B7F"/>
              </a:solidFill>
            </a:endParaRPr>
          </a:p>
        </p:txBody>
      </p:sp>
      <p:sp>
        <p:nvSpPr>
          <p:cNvPr id="13" name="Left Brace 12">
            <a:extLst>
              <a:ext uri="{FF2B5EF4-FFF2-40B4-BE49-F238E27FC236}">
                <a16:creationId xmlns:a16="http://schemas.microsoft.com/office/drawing/2014/main" id="{7B2C3AC7-F7E8-4E4C-A702-5756C3458C1B}"/>
              </a:ext>
            </a:extLst>
          </p:cNvPr>
          <p:cNvSpPr/>
          <p:nvPr/>
        </p:nvSpPr>
        <p:spPr bwMode="auto">
          <a:xfrm rot="5400000">
            <a:off x="4533900" y="3748613"/>
            <a:ext cx="685800" cy="1714500"/>
          </a:xfrm>
          <a:prstGeom prst="leftBrace">
            <a:avLst/>
          </a:prstGeom>
          <a:noFill/>
          <a:ln w="38100" cap="flat" cmpd="sng" algn="ctr">
            <a:solidFill>
              <a:srgbClr val="008000"/>
            </a:solidFill>
            <a:prstDash val="solid"/>
            <a:round/>
            <a:headEnd type="none" w="med" len="med"/>
            <a:tailEnd type="none" w="med" len="med"/>
          </a:ln>
          <a:effectLst/>
        </p:spPr>
        <p:txBody>
          <a:bodyPr rtlCol="0" anchor="ctr"/>
          <a:lstStyle/>
          <a:p>
            <a:pPr algn="ctr"/>
            <a:endParaRPr lang="en-US"/>
          </a:p>
        </p:txBody>
      </p:sp>
      <p:sp>
        <p:nvSpPr>
          <p:cNvPr id="5" name="TextBox 4">
            <a:extLst>
              <a:ext uri="{FF2B5EF4-FFF2-40B4-BE49-F238E27FC236}">
                <a16:creationId xmlns:a16="http://schemas.microsoft.com/office/drawing/2014/main" id="{5CFE144A-317A-F44F-8433-637E8A4B23B8}"/>
              </a:ext>
            </a:extLst>
          </p:cNvPr>
          <p:cNvSpPr txBox="1"/>
          <p:nvPr/>
        </p:nvSpPr>
        <p:spPr>
          <a:xfrm>
            <a:off x="4954936" y="4034387"/>
            <a:ext cx="4461414" cy="523220"/>
          </a:xfrm>
          <a:prstGeom prst="rect">
            <a:avLst/>
          </a:prstGeom>
          <a:noFill/>
        </p:spPr>
        <p:txBody>
          <a:bodyPr wrap="none" rtlCol="0">
            <a:spAutoFit/>
          </a:bodyPr>
          <a:lstStyle/>
          <a:p>
            <a:r>
              <a:rPr lang="en-US" dirty="0">
                <a:solidFill>
                  <a:srgbClr val="008000"/>
                </a:solidFill>
                <a:latin typeface="Avenir Book"/>
                <a:cs typeface="Avenir Book"/>
              </a:rPr>
              <a:t>Effect of Sp1 on Sp1 (intra)</a:t>
            </a:r>
          </a:p>
        </p:txBody>
      </p:sp>
      <p:sp>
        <p:nvSpPr>
          <p:cNvPr id="17" name="TextBox 16">
            <a:extLst>
              <a:ext uri="{FF2B5EF4-FFF2-40B4-BE49-F238E27FC236}">
                <a16:creationId xmlns:a16="http://schemas.microsoft.com/office/drawing/2014/main" id="{83B9A813-02DE-3049-AC87-75C0194B0C5F}"/>
              </a:ext>
            </a:extLst>
          </p:cNvPr>
          <p:cNvSpPr txBox="1"/>
          <p:nvPr/>
        </p:nvSpPr>
        <p:spPr>
          <a:xfrm>
            <a:off x="4514222" y="3496230"/>
            <a:ext cx="4475842" cy="523220"/>
          </a:xfrm>
          <a:prstGeom prst="rect">
            <a:avLst/>
          </a:prstGeom>
          <a:noFill/>
        </p:spPr>
        <p:txBody>
          <a:bodyPr wrap="none" rtlCol="0">
            <a:spAutoFit/>
          </a:bodyPr>
          <a:lstStyle/>
          <a:p>
            <a:r>
              <a:rPr lang="en-US" dirty="0">
                <a:solidFill>
                  <a:srgbClr val="2B4B7F"/>
                </a:solidFill>
                <a:latin typeface="Avenir Book"/>
                <a:cs typeface="Avenir Book"/>
              </a:rPr>
              <a:t>Effect of Sp2 on Sp1 (inter)</a:t>
            </a:r>
          </a:p>
        </p:txBody>
      </p:sp>
    </p:spTree>
    <p:extLst>
      <p:ext uri="{BB962C8B-B14F-4D97-AF65-F5344CB8AC3E}">
        <p14:creationId xmlns:p14="http://schemas.microsoft.com/office/powerpoint/2010/main" val="14427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584776"/>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Response Surface</a:t>
            </a:r>
          </a:p>
        </p:txBody>
      </p:sp>
    </p:spTree>
    <p:extLst>
      <p:ext uri="{BB962C8B-B14F-4D97-AF65-F5344CB8AC3E}">
        <p14:creationId xmlns:p14="http://schemas.microsoft.com/office/powerpoint/2010/main" val="3869298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EE99D7-1EAC-AB46-8309-7DF0C3F612E4}"/>
              </a:ext>
            </a:extLst>
          </p:cNvPr>
          <p:cNvGrpSpPr/>
          <p:nvPr/>
        </p:nvGrpSpPr>
        <p:grpSpPr>
          <a:xfrm>
            <a:off x="228600" y="914400"/>
            <a:ext cx="6085820" cy="4790420"/>
            <a:chOff x="924580" y="914400"/>
            <a:chExt cx="6085820" cy="479042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sp>
          <p:nvSpPr>
            <p:cNvPr id="8" name="Multiply 7"/>
            <p:cNvSpPr/>
            <p:nvPr/>
          </p:nvSpPr>
          <p:spPr>
            <a:xfrm>
              <a:off x="4097867" y="9906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 name="Multiply 8"/>
            <p:cNvSpPr/>
            <p:nvPr/>
          </p:nvSpPr>
          <p:spPr>
            <a:xfrm>
              <a:off x="4097867" y="1476829"/>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0" name="Multiply 9"/>
            <p:cNvSpPr/>
            <p:nvPr/>
          </p:nvSpPr>
          <p:spPr>
            <a:xfrm>
              <a:off x="4097867" y="196305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1" name="Multiply 10"/>
            <p:cNvSpPr/>
            <p:nvPr/>
          </p:nvSpPr>
          <p:spPr>
            <a:xfrm>
              <a:off x="4097867" y="244928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3" name="Multiply 12"/>
            <p:cNvSpPr/>
            <p:nvPr/>
          </p:nvSpPr>
          <p:spPr>
            <a:xfrm>
              <a:off x="4097867" y="293551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5" name="Multiply 14"/>
            <p:cNvSpPr/>
            <p:nvPr/>
          </p:nvSpPr>
          <p:spPr>
            <a:xfrm>
              <a:off x="4097867" y="439420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4097867" y="390797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7" name="Multiply 16"/>
            <p:cNvSpPr/>
            <p:nvPr/>
          </p:nvSpPr>
          <p:spPr>
            <a:xfrm>
              <a:off x="4097867" y="342174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grpSp>
          <p:nvGrpSpPr>
            <p:cNvPr id="5" name="Group 4"/>
            <p:cNvGrpSpPr/>
            <p:nvPr/>
          </p:nvGrpSpPr>
          <p:grpSpPr>
            <a:xfrm rot="5400000">
              <a:off x="3856568" y="1231898"/>
              <a:ext cx="457200" cy="3937002"/>
              <a:chOff x="6096000" y="939798"/>
              <a:chExt cx="457200" cy="3937002"/>
            </a:xfrm>
          </p:grpSpPr>
          <p:sp>
            <p:nvSpPr>
              <p:cNvPr id="19" name="Multiply 18"/>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0" name="Multiply 19"/>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2" name="Multiply 21"/>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3" name="Multiply 22"/>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4" name="Multiply 23"/>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5" name="Multiply 24"/>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6" name="Multiply 25"/>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27" name="Multiply 26"/>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28" name="Group 27"/>
            <p:cNvGrpSpPr/>
            <p:nvPr/>
          </p:nvGrpSpPr>
          <p:grpSpPr>
            <a:xfrm rot="5400000">
              <a:off x="3873501" y="774699"/>
              <a:ext cx="457200" cy="3937002"/>
              <a:chOff x="6096000" y="939798"/>
              <a:chExt cx="457200" cy="3937002"/>
            </a:xfrm>
          </p:grpSpPr>
          <p:sp>
            <p:nvSpPr>
              <p:cNvPr id="29" name="Multiply 28"/>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0" name="Multiply 29"/>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1" name="Multiply 30"/>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2" name="Multiply 31"/>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3" name="Multiply 32"/>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4" name="Multiply 33"/>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5" name="Multiply 34"/>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6" name="Multiply 35"/>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37" name="Group 36"/>
            <p:cNvGrpSpPr/>
            <p:nvPr/>
          </p:nvGrpSpPr>
          <p:grpSpPr>
            <a:xfrm rot="5400000">
              <a:off x="3873501" y="1722965"/>
              <a:ext cx="457200" cy="3937002"/>
              <a:chOff x="6096000" y="939798"/>
              <a:chExt cx="457200" cy="3937002"/>
            </a:xfrm>
          </p:grpSpPr>
          <p:sp>
            <p:nvSpPr>
              <p:cNvPr id="38" name="Multiply 37"/>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39" name="Multiply 38"/>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0" name="Multiply 39"/>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1" name="Multiply 40"/>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2" name="Multiply 41"/>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3" name="Multiply 42"/>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4" name="Multiply 43"/>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5" name="Multiply 44"/>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46" name="Group 45"/>
            <p:cNvGrpSpPr/>
            <p:nvPr/>
          </p:nvGrpSpPr>
          <p:grpSpPr>
            <a:xfrm rot="5400000">
              <a:off x="3848100" y="2205566"/>
              <a:ext cx="457200" cy="3937002"/>
              <a:chOff x="6096000" y="939798"/>
              <a:chExt cx="457200" cy="3937002"/>
            </a:xfrm>
          </p:grpSpPr>
          <p:sp>
            <p:nvSpPr>
              <p:cNvPr id="47" name="Multiply 46"/>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8" name="Multiply 47"/>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49" name="Multiply 48"/>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50" name="Multiply 49"/>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51" name="Multiply 50"/>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52" name="Multiply 51"/>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53" name="Multiply 52"/>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54" name="Multiply 53"/>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64" name="Group 63"/>
            <p:cNvGrpSpPr/>
            <p:nvPr/>
          </p:nvGrpSpPr>
          <p:grpSpPr>
            <a:xfrm rot="5400000">
              <a:off x="3856568" y="2696632"/>
              <a:ext cx="457200" cy="3937002"/>
              <a:chOff x="6096000" y="939798"/>
              <a:chExt cx="457200" cy="3937002"/>
            </a:xfrm>
          </p:grpSpPr>
          <p:sp>
            <p:nvSpPr>
              <p:cNvPr id="65" name="Multiply 64"/>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66" name="Multiply 65"/>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67" name="Multiply 66"/>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68" name="Multiply 67"/>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69" name="Multiply 68"/>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0" name="Multiply 69"/>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1" name="Multiply 70"/>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2" name="Multiply 71"/>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73" name="Group 72"/>
            <p:cNvGrpSpPr/>
            <p:nvPr/>
          </p:nvGrpSpPr>
          <p:grpSpPr>
            <a:xfrm rot="5400000">
              <a:off x="3848100" y="258232"/>
              <a:ext cx="457200" cy="3937002"/>
              <a:chOff x="6096000" y="939798"/>
              <a:chExt cx="457200" cy="3937002"/>
            </a:xfrm>
          </p:grpSpPr>
          <p:sp>
            <p:nvSpPr>
              <p:cNvPr id="74" name="Multiply 73"/>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5" name="Multiply 74"/>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6" name="Multiply 75"/>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7" name="Multiply 76"/>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8" name="Multiply 77"/>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79" name="Multiply 78"/>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0" name="Multiply 79"/>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1" name="Multiply 80"/>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82" name="Group 81"/>
            <p:cNvGrpSpPr/>
            <p:nvPr/>
          </p:nvGrpSpPr>
          <p:grpSpPr>
            <a:xfrm rot="5400000">
              <a:off x="3848100" y="-215901"/>
              <a:ext cx="457200" cy="3937002"/>
              <a:chOff x="6096000" y="939798"/>
              <a:chExt cx="457200" cy="3937002"/>
            </a:xfrm>
          </p:grpSpPr>
          <p:sp>
            <p:nvSpPr>
              <p:cNvPr id="83" name="Multiply 82"/>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4" name="Multiply 83"/>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5" name="Multiply 84"/>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6" name="Multiply 85"/>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7" name="Multiply 86"/>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8" name="Multiply 87"/>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89" name="Multiply 88"/>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0" name="Multiply 89"/>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nvGrpSpPr>
            <p:cNvPr id="91" name="Group 90"/>
            <p:cNvGrpSpPr/>
            <p:nvPr/>
          </p:nvGrpSpPr>
          <p:grpSpPr>
            <a:xfrm rot="5400000">
              <a:off x="3856568" y="-715435"/>
              <a:ext cx="457200" cy="3937002"/>
              <a:chOff x="6096000" y="939798"/>
              <a:chExt cx="457200" cy="3937002"/>
            </a:xfrm>
          </p:grpSpPr>
          <p:sp>
            <p:nvSpPr>
              <p:cNvPr id="92" name="Multiply 91"/>
              <p:cNvSpPr/>
              <p:nvPr/>
            </p:nvSpPr>
            <p:spPr>
              <a:xfrm>
                <a:off x="6096000" y="939798"/>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3" name="Multiply 92"/>
              <p:cNvSpPr/>
              <p:nvPr/>
            </p:nvSpPr>
            <p:spPr>
              <a:xfrm>
                <a:off x="6096000" y="1426027"/>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4" name="Multiply 93"/>
              <p:cNvSpPr/>
              <p:nvPr/>
            </p:nvSpPr>
            <p:spPr>
              <a:xfrm>
                <a:off x="6096000" y="191225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5" name="Multiply 94"/>
              <p:cNvSpPr/>
              <p:nvPr/>
            </p:nvSpPr>
            <p:spPr>
              <a:xfrm>
                <a:off x="6096000" y="2398485"/>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6" name="Multiply 95"/>
              <p:cNvSpPr/>
              <p:nvPr/>
            </p:nvSpPr>
            <p:spPr>
              <a:xfrm>
                <a:off x="6096000" y="288471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7" name="Multiply 96"/>
              <p:cNvSpPr/>
              <p:nvPr/>
            </p:nvSpPr>
            <p:spPr>
              <a:xfrm>
                <a:off x="6096000" y="4343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8" name="Multiply 97"/>
              <p:cNvSpPr/>
              <p:nvPr/>
            </p:nvSpPr>
            <p:spPr>
              <a:xfrm>
                <a:off x="6096000" y="385717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9" name="Multiply 98"/>
              <p:cNvSpPr/>
              <p:nvPr/>
            </p:nvSpPr>
            <p:spPr>
              <a:xfrm>
                <a:off x="6096000" y="3370943"/>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grpSp>
      <p:sp>
        <p:nvSpPr>
          <p:cNvPr id="100" name="TextBox 99">
            <a:extLst>
              <a:ext uri="{FF2B5EF4-FFF2-40B4-BE49-F238E27FC236}">
                <a16:creationId xmlns:a16="http://schemas.microsoft.com/office/drawing/2014/main" id="{49977009-50D2-9241-AE10-2DC97404D863}"/>
              </a:ext>
            </a:extLst>
          </p:cNvPr>
          <p:cNvSpPr txBox="1"/>
          <p:nvPr/>
        </p:nvSpPr>
        <p:spPr>
          <a:xfrm>
            <a:off x="5673371" y="1163985"/>
            <a:ext cx="3286780" cy="4185761"/>
          </a:xfrm>
          <a:prstGeom prst="rect">
            <a:avLst/>
          </a:prstGeom>
          <a:noFill/>
        </p:spPr>
        <p:txBody>
          <a:bodyPr wrap="square" rtlCol="0">
            <a:spAutoFit/>
          </a:bodyPr>
          <a:lstStyle/>
          <a:p>
            <a:r>
              <a:rPr lang="en-US" b="1" dirty="0">
                <a:solidFill>
                  <a:srgbClr val="2B4B7F"/>
                </a:solidFill>
                <a:latin typeface="Avenir Book"/>
                <a:cs typeface="Avenir Book"/>
              </a:rPr>
              <a:t>Advantages:</a:t>
            </a:r>
          </a:p>
          <a:p>
            <a:pPr marL="457200" indent="-457200">
              <a:buFont typeface="Arial" panose="020B0604020202020204" pitchFamily="34" charset="0"/>
              <a:buChar char="•"/>
            </a:pPr>
            <a:r>
              <a:rPr lang="en-US" dirty="0">
                <a:solidFill>
                  <a:srgbClr val="2B4B7F"/>
                </a:solidFill>
                <a:latin typeface="Avenir Book"/>
                <a:cs typeface="Avenir Book"/>
              </a:rPr>
              <a:t>Quantify intra vs. inter</a:t>
            </a:r>
          </a:p>
          <a:p>
            <a:pPr marL="457200" indent="-457200">
              <a:buFont typeface="Arial" panose="020B0604020202020204" pitchFamily="34" charset="0"/>
              <a:buChar char="•"/>
            </a:pPr>
            <a:r>
              <a:rPr lang="en-US" dirty="0">
                <a:solidFill>
                  <a:srgbClr val="2B4B7F"/>
                </a:solidFill>
                <a:latin typeface="Avenir Book"/>
                <a:cs typeface="Avenir Book"/>
              </a:rPr>
              <a:t>Evaluate non-linearities</a:t>
            </a:r>
          </a:p>
          <a:p>
            <a:pPr marL="457200" indent="-457200">
              <a:buFont typeface="Arial" panose="020B0604020202020204" pitchFamily="34" charset="0"/>
              <a:buChar char="•"/>
            </a:pPr>
            <a:r>
              <a:rPr lang="en-US" dirty="0">
                <a:solidFill>
                  <a:srgbClr val="2B4B7F"/>
                </a:solidFill>
                <a:latin typeface="Avenir Book"/>
                <a:cs typeface="Avenir Book"/>
              </a:rPr>
              <a:t>Describes entire response surface</a:t>
            </a:r>
          </a:p>
        </p:txBody>
      </p:sp>
      <p:sp>
        <p:nvSpPr>
          <p:cNvPr id="7" name="TextBox 6">
            <a:extLst>
              <a:ext uri="{FF2B5EF4-FFF2-40B4-BE49-F238E27FC236}">
                <a16:creationId xmlns:a16="http://schemas.microsoft.com/office/drawing/2014/main" id="{47FB5E08-0082-C848-98DD-9B9D9791B435}"/>
              </a:ext>
            </a:extLst>
          </p:cNvPr>
          <p:cNvSpPr txBox="1"/>
          <p:nvPr/>
        </p:nvSpPr>
        <p:spPr>
          <a:xfrm>
            <a:off x="4572000" y="6172200"/>
            <a:ext cx="4437036" cy="533400"/>
          </a:xfrm>
          <a:prstGeom prst="rect">
            <a:avLst/>
          </a:prstGeom>
          <a:noFill/>
        </p:spPr>
        <p:txBody>
          <a:bodyPr wrap="square" rtlCol="0">
            <a:spAutoFit/>
          </a:bodyPr>
          <a:lstStyle/>
          <a:p>
            <a:pPr algn="r"/>
            <a:r>
              <a:rPr lang="en-US" dirty="0">
                <a:solidFill>
                  <a:srgbClr val="C00000"/>
                </a:solidFill>
                <a:latin typeface="Avenir Book"/>
                <a:cs typeface="Avenir Book"/>
              </a:rPr>
              <a:t>But a lot more work</a:t>
            </a:r>
          </a:p>
        </p:txBody>
      </p:sp>
    </p:spTree>
    <p:extLst>
      <p:ext uri="{BB962C8B-B14F-4D97-AF65-F5344CB8AC3E}">
        <p14:creationId xmlns:p14="http://schemas.microsoft.com/office/powerpoint/2010/main" val="151263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dissolve">
                                      <p:cBhvr>
                                        <p:cTn id="7" dur="5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xEl>
                                              <p:pRg st="1" end="1"/>
                                            </p:txEl>
                                          </p:spTgt>
                                        </p:tgtEl>
                                        <p:attrNameLst>
                                          <p:attrName>style.visibility</p:attrName>
                                        </p:attrNameLst>
                                      </p:cBhvr>
                                      <p:to>
                                        <p:strVal val="visible"/>
                                      </p:to>
                                    </p:set>
                                    <p:animEffect transition="in" filter="dissolve">
                                      <p:cBhvr>
                                        <p:cTn id="12" dur="500"/>
                                        <p:tgtEl>
                                          <p:spTgt spid="1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0">
                                            <p:txEl>
                                              <p:pRg st="2" end="2"/>
                                            </p:txEl>
                                          </p:spTgt>
                                        </p:tgtEl>
                                        <p:attrNameLst>
                                          <p:attrName>style.visibility</p:attrName>
                                        </p:attrNameLst>
                                      </p:cBhvr>
                                      <p:to>
                                        <p:strVal val="visible"/>
                                      </p:to>
                                    </p:set>
                                    <p:animEffect transition="in" filter="dissolve">
                                      <p:cBhvr>
                                        <p:cTn id="17" dur="500"/>
                                        <p:tgtEl>
                                          <p:spTgt spid="1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0">
                                            <p:txEl>
                                              <p:pRg st="3" end="3"/>
                                            </p:txEl>
                                          </p:spTgt>
                                        </p:tgtEl>
                                        <p:attrNameLst>
                                          <p:attrName>style.visibility</p:attrName>
                                        </p:attrNameLst>
                                      </p:cBhvr>
                                      <p:to>
                                        <p:strVal val="visible"/>
                                      </p:to>
                                    </p:set>
                                    <p:animEffect transition="in" filter="dissolve">
                                      <p:cBhvr>
                                        <p:cTn id="22" dur="500"/>
                                        <p:tgtEl>
                                          <p:spTgt spid="1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584776"/>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Responses: individuals or populations?</a:t>
            </a:r>
          </a:p>
        </p:txBody>
      </p:sp>
    </p:spTree>
    <p:extLst>
      <p:ext uri="{BB962C8B-B14F-4D97-AF65-F5344CB8AC3E}">
        <p14:creationId xmlns:p14="http://schemas.microsoft.com/office/powerpoint/2010/main" val="3865722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727EC-2434-F045-A8BD-EB290FCAC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315200" cy="2916194"/>
          </a:xfrm>
          <a:prstGeom prst="rect">
            <a:avLst/>
          </a:prstGeom>
        </p:spPr>
      </p:pic>
      <p:pic>
        <p:nvPicPr>
          <p:cNvPr id="5" name="Picture 4">
            <a:extLst>
              <a:ext uri="{FF2B5EF4-FFF2-40B4-BE49-F238E27FC236}">
                <a16:creationId xmlns:a16="http://schemas.microsoft.com/office/drawing/2014/main" id="{0EAB75BC-9E35-3746-B49C-C8F14F0F6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523" y="2667000"/>
            <a:ext cx="5464277" cy="4343400"/>
          </a:xfrm>
          <a:prstGeom prst="rect">
            <a:avLst/>
          </a:prstGeom>
          <a:ln>
            <a:solidFill>
              <a:schemeClr val="tx1"/>
            </a:solidFill>
          </a:ln>
        </p:spPr>
      </p:pic>
    </p:spTree>
    <p:extLst>
      <p:ext uri="{BB962C8B-B14F-4D97-AF65-F5344CB8AC3E}">
        <p14:creationId xmlns:p14="http://schemas.microsoft.com/office/powerpoint/2010/main" val="119330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524000"/>
            <a:ext cx="8610600" cy="4278094"/>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Beyond chemo-stats: </a:t>
            </a:r>
          </a:p>
          <a:p>
            <a:r>
              <a:rPr lang="en-US" sz="3200" dirty="0">
                <a:solidFill>
                  <a:srgbClr val="3964AA"/>
                </a:solidFill>
                <a:latin typeface="Avenir Book"/>
                <a:cs typeface="Avenir Book"/>
              </a:rPr>
              <a:t>How do we empirically study competition?</a:t>
            </a:r>
          </a:p>
          <a:p>
            <a:endParaRPr lang="en-US" sz="3200" dirty="0">
              <a:solidFill>
                <a:srgbClr val="3964AA"/>
              </a:solidFill>
              <a:latin typeface="Avenir Book"/>
              <a:cs typeface="Avenir Book"/>
            </a:endParaRPr>
          </a:p>
          <a:p>
            <a:pPr marL="514350" indent="-514350">
              <a:buFont typeface="+mj-lt"/>
              <a:buAutoNum type="arabicPeriod"/>
            </a:pPr>
            <a:r>
              <a:rPr lang="en-US" sz="3200" dirty="0">
                <a:solidFill>
                  <a:srgbClr val="3964AA"/>
                </a:solidFill>
                <a:latin typeface="Avenir Book"/>
                <a:cs typeface="Avenir Book"/>
              </a:rPr>
              <a:t>Pattern</a:t>
            </a:r>
          </a:p>
          <a:p>
            <a:pPr marL="514350" indent="-514350">
              <a:buFont typeface="+mj-lt"/>
              <a:buAutoNum type="arabicPeriod"/>
            </a:pPr>
            <a:r>
              <a:rPr lang="en-US" sz="3200" dirty="0">
                <a:solidFill>
                  <a:srgbClr val="3964AA"/>
                </a:solidFill>
                <a:latin typeface="Avenir Book"/>
                <a:cs typeface="Avenir Book"/>
              </a:rPr>
              <a:t>Experimentation</a:t>
            </a:r>
          </a:p>
          <a:p>
            <a:pPr marL="514350" indent="-514350">
              <a:buFont typeface="+mj-lt"/>
              <a:buAutoNum type="arabicPeriod"/>
            </a:pPr>
            <a:r>
              <a:rPr lang="en-US" sz="3200" dirty="0">
                <a:solidFill>
                  <a:srgbClr val="3964AA"/>
                </a:solidFill>
                <a:latin typeface="Avenir Book"/>
                <a:cs typeface="Avenir Book"/>
              </a:rPr>
              <a:t>Mechanism</a:t>
            </a:r>
          </a:p>
        </p:txBody>
      </p:sp>
    </p:spTree>
    <p:extLst>
      <p:ext uri="{BB962C8B-B14F-4D97-AF65-F5344CB8AC3E}">
        <p14:creationId xmlns:p14="http://schemas.microsoft.com/office/powerpoint/2010/main" val="187000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ABB2E-179D-D842-9B38-536213016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5678745" cy="6858000"/>
          </a:xfrm>
          <a:prstGeom prst="rect">
            <a:avLst/>
          </a:prstGeom>
        </p:spPr>
      </p:pic>
      <p:sp>
        <p:nvSpPr>
          <p:cNvPr id="6" name="TextBox 5">
            <a:extLst>
              <a:ext uri="{FF2B5EF4-FFF2-40B4-BE49-F238E27FC236}">
                <a16:creationId xmlns:a16="http://schemas.microsoft.com/office/drawing/2014/main" id="{F3570C7B-DEF7-2445-8E54-516F700EFEC7}"/>
              </a:ext>
            </a:extLst>
          </p:cNvPr>
          <p:cNvSpPr txBox="1"/>
          <p:nvPr/>
        </p:nvSpPr>
        <p:spPr>
          <a:xfrm>
            <a:off x="5562600" y="228600"/>
            <a:ext cx="3429000" cy="5170646"/>
          </a:xfrm>
          <a:prstGeom prst="rect">
            <a:avLst/>
          </a:prstGeom>
          <a:noFill/>
        </p:spPr>
        <p:txBody>
          <a:bodyPr wrap="square" rtlCol="0">
            <a:spAutoFit/>
          </a:bodyPr>
          <a:lstStyle/>
          <a:p>
            <a:r>
              <a:rPr lang="en-US" sz="2000" dirty="0">
                <a:latin typeface="Avenir Book"/>
                <a:cs typeface="Avenir Book"/>
              </a:rPr>
              <a:t>Two species of Drosophila, </a:t>
            </a:r>
            <a:r>
              <a:rPr lang="en-US" sz="2000" i="1" dirty="0">
                <a:latin typeface="Avenir Book"/>
                <a:cs typeface="Avenir Book"/>
              </a:rPr>
              <a:t>D. </a:t>
            </a:r>
            <a:r>
              <a:rPr lang="en-US" sz="2000" i="1" dirty="0" err="1">
                <a:latin typeface="Avenir Book"/>
                <a:cs typeface="Avenir Book"/>
              </a:rPr>
              <a:t>willistoni</a:t>
            </a:r>
            <a:r>
              <a:rPr lang="en-US" sz="2000" dirty="0">
                <a:latin typeface="Avenir Book"/>
                <a:cs typeface="Avenir Book"/>
              </a:rPr>
              <a:t> and </a:t>
            </a:r>
            <a:r>
              <a:rPr lang="en-US" sz="2000" i="1" dirty="0">
                <a:latin typeface="Avenir Book"/>
                <a:cs typeface="Avenir Book"/>
              </a:rPr>
              <a:t>D. </a:t>
            </a:r>
            <a:r>
              <a:rPr lang="en-US" sz="2000" i="1" dirty="0" err="1">
                <a:latin typeface="Avenir Book"/>
                <a:cs typeface="Avenir Book"/>
              </a:rPr>
              <a:t>pseudoobscura</a:t>
            </a:r>
            <a:endParaRPr lang="en-US" sz="2000" i="1" dirty="0">
              <a:latin typeface="Avenir Book"/>
              <a:cs typeface="Avenir Book"/>
            </a:endParaRPr>
          </a:p>
          <a:p>
            <a:endParaRPr lang="en-US" sz="2000" i="1" dirty="0">
              <a:latin typeface="Avenir Book"/>
              <a:cs typeface="Avenir Book"/>
            </a:endParaRPr>
          </a:p>
          <a:p>
            <a:pPr marL="342900" indent="-342900">
              <a:buFont typeface="Arial" panose="020B0604020202020204" pitchFamily="34" charset="0"/>
              <a:buChar char="•"/>
            </a:pPr>
            <a:r>
              <a:rPr lang="en-US" sz="2000" dirty="0">
                <a:latin typeface="Avenir Book"/>
                <a:cs typeface="Avenir Book"/>
              </a:rPr>
              <a:t>Set up at a range of densities</a:t>
            </a:r>
          </a:p>
          <a:p>
            <a:pPr marL="342900" indent="-342900">
              <a:buFont typeface="Arial" panose="020B0604020202020204" pitchFamily="34" charset="0"/>
              <a:buChar char="•"/>
            </a:pPr>
            <a:r>
              <a:rPr lang="en-US" sz="2000" dirty="0">
                <a:latin typeface="Avenir Book"/>
                <a:cs typeface="Avenir Book"/>
              </a:rPr>
              <a:t>Monitored pop. sizes at start and after reproduction</a:t>
            </a:r>
          </a:p>
          <a:p>
            <a:pPr marL="342900" indent="-342900">
              <a:buFont typeface="Arial" panose="020B0604020202020204" pitchFamily="34" charset="0"/>
              <a:buChar char="•"/>
            </a:pPr>
            <a:r>
              <a:rPr lang="en-US" sz="2000" dirty="0">
                <a:latin typeface="Avenir Book"/>
                <a:cs typeface="Avenir Book"/>
              </a:rPr>
              <a:t>Plotted on phase-plane</a:t>
            </a:r>
          </a:p>
          <a:p>
            <a:pPr marL="342900" indent="-342900">
              <a:buFont typeface="Arial" panose="020B0604020202020204" pitchFamily="34" charset="0"/>
              <a:buChar char="•"/>
            </a:pPr>
            <a:r>
              <a:rPr lang="en-US" sz="2000" dirty="0">
                <a:latin typeface="Avenir Book"/>
                <a:cs typeface="Avenir Book"/>
              </a:rPr>
              <a:t>Compared to independent estimates of 1- and 2-species equilibria.</a:t>
            </a:r>
          </a:p>
        </p:txBody>
      </p:sp>
    </p:spTree>
    <p:extLst>
      <p:ext uri="{BB962C8B-B14F-4D97-AF65-F5344CB8AC3E}">
        <p14:creationId xmlns:p14="http://schemas.microsoft.com/office/powerpoint/2010/main" val="130230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2667000"/>
            <a:ext cx="8610600" cy="1323439"/>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Another approach (focus on individuals):</a:t>
            </a:r>
          </a:p>
          <a:p>
            <a:r>
              <a:rPr lang="en-US" sz="3200" dirty="0">
                <a:solidFill>
                  <a:srgbClr val="3964AA"/>
                </a:solidFill>
                <a:latin typeface="Avenir Book"/>
                <a:cs typeface="Avenir Book"/>
              </a:rPr>
              <a:t>Target-Neighbor Designs</a:t>
            </a:r>
          </a:p>
        </p:txBody>
      </p:sp>
    </p:spTree>
    <p:extLst>
      <p:ext uri="{BB962C8B-B14F-4D97-AF65-F5344CB8AC3E}">
        <p14:creationId xmlns:p14="http://schemas.microsoft.com/office/powerpoint/2010/main" val="237078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24984"/>
            <a:ext cx="8610600" cy="584776"/>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Target-Neighbor Designs</a:t>
            </a:r>
          </a:p>
        </p:txBody>
      </p:sp>
      <p:pic>
        <p:nvPicPr>
          <p:cNvPr id="2" name="Picture 1"/>
          <p:cNvPicPr>
            <a:picLocks noChangeAspect="1"/>
          </p:cNvPicPr>
          <p:nvPr/>
        </p:nvPicPr>
        <p:blipFill>
          <a:blip r:embed="rId2"/>
          <a:stretch>
            <a:fillRect/>
          </a:stretch>
        </p:blipFill>
        <p:spPr>
          <a:xfrm>
            <a:off x="0" y="1066800"/>
            <a:ext cx="9144000" cy="3327816"/>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1143000" y="4496216"/>
            <a:ext cx="7239000" cy="2327500"/>
          </a:xfrm>
          <a:prstGeom prst="rect">
            <a:avLst/>
          </a:prstGeom>
          <a:solidFill>
            <a:schemeClr val="tx1"/>
          </a:solidFill>
          <a:ln>
            <a:solidFill>
              <a:schemeClr val="tx1"/>
            </a:solidFill>
          </a:ln>
        </p:spPr>
      </p:pic>
    </p:spTree>
    <p:extLst>
      <p:ext uri="{BB962C8B-B14F-4D97-AF65-F5344CB8AC3E}">
        <p14:creationId xmlns:p14="http://schemas.microsoft.com/office/powerpoint/2010/main" val="613421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7000" y="1143000"/>
            <a:ext cx="6337300" cy="4559300"/>
          </a:xfrm>
          <a:prstGeom prst="rect">
            <a:avLst/>
          </a:prstGeom>
        </p:spPr>
      </p:pic>
    </p:spTree>
    <p:extLst>
      <p:ext uri="{BB962C8B-B14F-4D97-AF65-F5344CB8AC3E}">
        <p14:creationId xmlns:p14="http://schemas.microsoft.com/office/powerpoint/2010/main" val="1070826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 y="1295400"/>
            <a:ext cx="5227824" cy="5270500"/>
          </a:xfrm>
          <a:prstGeom prst="rect">
            <a:avLst/>
          </a:prstGeom>
        </p:spPr>
      </p:pic>
      <p:sp>
        <p:nvSpPr>
          <p:cNvPr id="4" name="TextBox 3"/>
          <p:cNvSpPr txBox="1"/>
          <p:nvPr/>
        </p:nvSpPr>
        <p:spPr>
          <a:xfrm>
            <a:off x="3301889" y="4267200"/>
            <a:ext cx="2025939" cy="954107"/>
          </a:xfrm>
          <a:prstGeom prst="rect">
            <a:avLst/>
          </a:prstGeom>
          <a:solidFill>
            <a:schemeClr val="bg1"/>
          </a:solidFill>
          <a:ln>
            <a:solidFill>
              <a:srgbClr val="008000"/>
            </a:solidFill>
          </a:ln>
        </p:spPr>
        <p:txBody>
          <a:bodyPr wrap="square" rtlCol="0">
            <a:spAutoFit/>
          </a:bodyPr>
          <a:lstStyle/>
          <a:p>
            <a:r>
              <a:rPr lang="en-US" dirty="0">
                <a:latin typeface="Avenir Book"/>
                <a:cs typeface="Avenir Book"/>
              </a:rPr>
              <a:t>Equivalent effects</a:t>
            </a:r>
          </a:p>
        </p:txBody>
      </p:sp>
      <p:sp>
        <p:nvSpPr>
          <p:cNvPr id="2" name="TextBox 1">
            <a:extLst>
              <a:ext uri="{FF2B5EF4-FFF2-40B4-BE49-F238E27FC236}">
                <a16:creationId xmlns:a16="http://schemas.microsoft.com/office/drawing/2014/main" id="{E27D7F9D-49A7-404F-A24A-71AF180B9432}"/>
              </a:ext>
            </a:extLst>
          </p:cNvPr>
          <p:cNvSpPr txBox="1"/>
          <p:nvPr/>
        </p:nvSpPr>
        <p:spPr>
          <a:xfrm>
            <a:off x="2971800" y="304800"/>
            <a:ext cx="6019800" cy="1384995"/>
          </a:xfrm>
          <a:prstGeom prst="rect">
            <a:avLst/>
          </a:prstGeom>
          <a:noFill/>
        </p:spPr>
        <p:txBody>
          <a:bodyPr wrap="square" rtlCol="0">
            <a:spAutoFit/>
          </a:bodyPr>
          <a:lstStyle/>
          <a:p>
            <a:r>
              <a:rPr lang="en-US" dirty="0">
                <a:solidFill>
                  <a:srgbClr val="008000"/>
                </a:solidFill>
                <a:latin typeface="Avenir Book"/>
                <a:cs typeface="Avenir Book"/>
              </a:rPr>
              <a:t>Compare effects of 6 different neighbor species on 1 target species…</a:t>
            </a:r>
          </a:p>
        </p:txBody>
      </p:sp>
    </p:spTree>
    <p:extLst>
      <p:ext uri="{BB962C8B-B14F-4D97-AF65-F5344CB8AC3E}">
        <p14:creationId xmlns:p14="http://schemas.microsoft.com/office/powerpoint/2010/main" val="1692579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19680"/>
            <a:ext cx="9144000" cy="4400120"/>
          </a:xfrm>
          <a:prstGeom prst="rect">
            <a:avLst/>
          </a:prstGeom>
        </p:spPr>
      </p:pic>
      <p:sp>
        <p:nvSpPr>
          <p:cNvPr id="3" name="TextBox 2">
            <a:extLst>
              <a:ext uri="{FF2B5EF4-FFF2-40B4-BE49-F238E27FC236}">
                <a16:creationId xmlns:a16="http://schemas.microsoft.com/office/drawing/2014/main" id="{877DBDCC-627F-6A43-BD73-68A075B7AAEA}"/>
              </a:ext>
            </a:extLst>
          </p:cNvPr>
          <p:cNvSpPr txBox="1"/>
          <p:nvPr/>
        </p:nvSpPr>
        <p:spPr>
          <a:xfrm>
            <a:off x="152400" y="457200"/>
            <a:ext cx="3429000" cy="533400"/>
          </a:xfrm>
          <a:prstGeom prst="rect">
            <a:avLst/>
          </a:prstGeom>
          <a:noFill/>
        </p:spPr>
        <p:txBody>
          <a:bodyPr wrap="square" rtlCol="0">
            <a:spAutoFit/>
          </a:bodyPr>
          <a:lstStyle/>
          <a:p>
            <a:r>
              <a:rPr lang="en-US" dirty="0">
                <a:solidFill>
                  <a:srgbClr val="008000"/>
                </a:solidFill>
                <a:latin typeface="Avenir Book"/>
                <a:cs typeface="Avenir Book"/>
              </a:rPr>
              <a:t>Different effects:</a:t>
            </a:r>
          </a:p>
        </p:txBody>
      </p:sp>
      <p:sp>
        <p:nvSpPr>
          <p:cNvPr id="4" name="TextBox 3">
            <a:extLst>
              <a:ext uri="{FF2B5EF4-FFF2-40B4-BE49-F238E27FC236}">
                <a16:creationId xmlns:a16="http://schemas.microsoft.com/office/drawing/2014/main" id="{E5AE47E0-5E7A-AA4D-83F6-722177DD50A2}"/>
              </a:ext>
            </a:extLst>
          </p:cNvPr>
          <p:cNvSpPr txBox="1"/>
          <p:nvPr/>
        </p:nvSpPr>
        <p:spPr>
          <a:xfrm>
            <a:off x="5257800" y="457200"/>
            <a:ext cx="3429000" cy="533400"/>
          </a:xfrm>
          <a:prstGeom prst="rect">
            <a:avLst/>
          </a:prstGeom>
          <a:noFill/>
        </p:spPr>
        <p:txBody>
          <a:bodyPr wrap="square" rtlCol="0">
            <a:spAutoFit/>
          </a:bodyPr>
          <a:lstStyle/>
          <a:p>
            <a:r>
              <a:rPr lang="en-US" dirty="0">
                <a:solidFill>
                  <a:srgbClr val="008000"/>
                </a:solidFill>
                <a:latin typeface="Avenir Book"/>
                <a:cs typeface="Avenir Book"/>
              </a:rPr>
              <a:t>Different responses:</a:t>
            </a:r>
          </a:p>
        </p:txBody>
      </p:sp>
      <p:sp>
        <p:nvSpPr>
          <p:cNvPr id="6" name="TextBox 5">
            <a:extLst>
              <a:ext uri="{FF2B5EF4-FFF2-40B4-BE49-F238E27FC236}">
                <a16:creationId xmlns:a16="http://schemas.microsoft.com/office/drawing/2014/main" id="{5402CBB3-AFB8-DB41-8094-963324088AE2}"/>
              </a:ext>
            </a:extLst>
          </p:cNvPr>
          <p:cNvSpPr txBox="1"/>
          <p:nvPr/>
        </p:nvSpPr>
        <p:spPr>
          <a:xfrm>
            <a:off x="1866900" y="2133600"/>
            <a:ext cx="2476500" cy="1384995"/>
          </a:xfrm>
          <a:prstGeom prst="rect">
            <a:avLst/>
          </a:prstGeom>
          <a:solidFill>
            <a:schemeClr val="bg1"/>
          </a:solidFill>
        </p:spPr>
        <p:txBody>
          <a:bodyPr wrap="square" rtlCol="0">
            <a:spAutoFit/>
          </a:bodyPr>
          <a:lstStyle/>
          <a:p>
            <a:r>
              <a:rPr lang="en-US" dirty="0">
                <a:solidFill>
                  <a:srgbClr val="008000"/>
                </a:solidFill>
                <a:latin typeface="Avenir Book"/>
                <a:cs typeface="Avenir Book"/>
              </a:rPr>
              <a:t>Species 3 has the largest effect:</a:t>
            </a:r>
          </a:p>
        </p:txBody>
      </p:sp>
      <p:sp>
        <p:nvSpPr>
          <p:cNvPr id="7" name="TextBox 6">
            <a:extLst>
              <a:ext uri="{FF2B5EF4-FFF2-40B4-BE49-F238E27FC236}">
                <a16:creationId xmlns:a16="http://schemas.microsoft.com/office/drawing/2014/main" id="{30037C1B-1E09-6A49-9657-A80AFD92DD26}"/>
              </a:ext>
            </a:extLst>
          </p:cNvPr>
          <p:cNvSpPr txBox="1"/>
          <p:nvPr/>
        </p:nvSpPr>
        <p:spPr>
          <a:xfrm>
            <a:off x="6745877" y="2170611"/>
            <a:ext cx="2476500" cy="1384995"/>
          </a:xfrm>
          <a:prstGeom prst="rect">
            <a:avLst/>
          </a:prstGeom>
          <a:solidFill>
            <a:schemeClr val="bg1"/>
          </a:solidFill>
        </p:spPr>
        <p:txBody>
          <a:bodyPr wrap="square" rtlCol="0">
            <a:spAutoFit/>
          </a:bodyPr>
          <a:lstStyle/>
          <a:p>
            <a:r>
              <a:rPr lang="en-US" dirty="0">
                <a:solidFill>
                  <a:srgbClr val="008000"/>
                </a:solidFill>
                <a:latin typeface="Avenir Book"/>
                <a:cs typeface="Avenir Book"/>
              </a:rPr>
              <a:t>Species 1 is the least affected:</a:t>
            </a:r>
          </a:p>
        </p:txBody>
      </p:sp>
    </p:spTree>
    <p:extLst>
      <p:ext uri="{BB962C8B-B14F-4D97-AF65-F5344CB8AC3E}">
        <p14:creationId xmlns:p14="http://schemas.microsoft.com/office/powerpoint/2010/main" val="1131000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9B0565-43F1-D14D-AF08-D703F3532912}"/>
              </a:ext>
            </a:extLst>
          </p:cNvPr>
          <p:cNvSpPr txBox="1"/>
          <p:nvPr/>
        </p:nvSpPr>
        <p:spPr>
          <a:xfrm>
            <a:off x="1828800" y="1524000"/>
            <a:ext cx="5943600" cy="3970318"/>
          </a:xfrm>
          <a:prstGeom prst="rect">
            <a:avLst/>
          </a:prstGeom>
          <a:noFill/>
        </p:spPr>
        <p:txBody>
          <a:bodyPr wrap="square" rtlCol="0">
            <a:spAutoFit/>
          </a:bodyPr>
          <a:lstStyle/>
          <a:p>
            <a:r>
              <a:rPr lang="en-US" dirty="0">
                <a:latin typeface="Avenir Book"/>
                <a:cs typeface="Avenir Book"/>
              </a:rPr>
              <a:t>“Equivalence” provides a null hypothesis: </a:t>
            </a:r>
          </a:p>
          <a:p>
            <a:endParaRPr lang="en-US" dirty="0">
              <a:latin typeface="Avenir Book"/>
              <a:cs typeface="Avenir Book"/>
            </a:endParaRPr>
          </a:p>
          <a:p>
            <a:r>
              <a:rPr lang="en-US" dirty="0">
                <a:latin typeface="Avenir Book"/>
                <a:cs typeface="Avenir Book"/>
              </a:rPr>
              <a:t>if neighbor biomass (resources acquired) drives competitive effects, then neighbors should yield equal effects (when compared with respect to their biomass).</a:t>
            </a:r>
          </a:p>
        </p:txBody>
      </p:sp>
    </p:spTree>
    <p:extLst>
      <p:ext uri="{BB962C8B-B14F-4D97-AF65-F5344CB8AC3E}">
        <p14:creationId xmlns:p14="http://schemas.microsoft.com/office/powerpoint/2010/main" val="289106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40230"/>
            <a:ext cx="6172200" cy="6317770"/>
          </a:xfrm>
          <a:prstGeom prst="rect">
            <a:avLst/>
          </a:prstGeom>
        </p:spPr>
      </p:pic>
      <p:sp>
        <p:nvSpPr>
          <p:cNvPr id="4" name="TextBox 3"/>
          <p:cNvSpPr txBox="1"/>
          <p:nvPr/>
        </p:nvSpPr>
        <p:spPr>
          <a:xfrm rot="16200000">
            <a:off x="5024110" y="3096280"/>
            <a:ext cx="2819400" cy="523220"/>
          </a:xfrm>
          <a:prstGeom prst="rect">
            <a:avLst/>
          </a:prstGeom>
          <a:noFill/>
        </p:spPr>
        <p:txBody>
          <a:bodyPr wrap="square" rtlCol="0">
            <a:spAutoFit/>
          </a:bodyPr>
          <a:lstStyle/>
          <a:p>
            <a:r>
              <a:rPr lang="en-US" dirty="0">
                <a:latin typeface="Avenir Book"/>
                <a:cs typeface="Avenir Book"/>
              </a:rPr>
              <a:t>Target species</a:t>
            </a:r>
          </a:p>
        </p:txBody>
      </p:sp>
      <p:sp>
        <p:nvSpPr>
          <p:cNvPr id="5" name="TextBox 4"/>
          <p:cNvSpPr txBox="1"/>
          <p:nvPr/>
        </p:nvSpPr>
        <p:spPr>
          <a:xfrm>
            <a:off x="7010400" y="917137"/>
            <a:ext cx="2057400" cy="2923877"/>
          </a:xfrm>
          <a:prstGeom prst="rect">
            <a:avLst/>
          </a:prstGeom>
          <a:noFill/>
        </p:spPr>
        <p:txBody>
          <a:bodyPr wrap="square" rtlCol="0">
            <a:spAutoFit/>
          </a:bodyPr>
          <a:lstStyle/>
          <a:p>
            <a:pPr algn="l"/>
            <a:r>
              <a:rPr lang="en-US" sz="1600" dirty="0">
                <a:latin typeface="Avenir Book"/>
                <a:cs typeface="Avenir Book"/>
              </a:rPr>
              <a:t>Equivalence?  </a:t>
            </a:r>
          </a:p>
          <a:p>
            <a:pPr algn="l"/>
            <a:r>
              <a:rPr lang="en-US" sz="1600" dirty="0">
                <a:latin typeface="Avenir Book"/>
                <a:cs typeface="Avenir Book"/>
              </a:rPr>
              <a:t>Rejected, although per-gram effects were much more similar than per-plant effects</a:t>
            </a:r>
          </a:p>
          <a:p>
            <a:pPr algn="l"/>
            <a:r>
              <a:rPr lang="en-US" sz="1600" dirty="0" err="1">
                <a:latin typeface="Avenir Book"/>
                <a:cs typeface="Avenir Book"/>
              </a:rPr>
              <a:t>Trifolium</a:t>
            </a:r>
            <a:r>
              <a:rPr lang="en-US" sz="1600" dirty="0">
                <a:latin typeface="Avenir Book"/>
                <a:cs typeface="Avenir Book"/>
              </a:rPr>
              <a:t> = weak effects (N-fixer?)</a:t>
            </a:r>
          </a:p>
          <a:p>
            <a:pPr algn="l"/>
            <a:r>
              <a:rPr lang="en-US" sz="1600" dirty="0" err="1">
                <a:latin typeface="Avenir Book"/>
                <a:cs typeface="Avenir Book"/>
              </a:rPr>
              <a:t>Phleum</a:t>
            </a:r>
            <a:r>
              <a:rPr lang="en-US" sz="1600" dirty="0">
                <a:latin typeface="Avenir Book"/>
                <a:cs typeface="Avenir Book"/>
              </a:rPr>
              <a:t> = strong effects</a:t>
            </a:r>
          </a:p>
        </p:txBody>
      </p:sp>
      <p:sp>
        <p:nvSpPr>
          <p:cNvPr id="6" name="TextBox 5">
            <a:extLst>
              <a:ext uri="{FF2B5EF4-FFF2-40B4-BE49-F238E27FC236}">
                <a16:creationId xmlns:a16="http://schemas.microsoft.com/office/drawing/2014/main" id="{15F9C8F1-3987-9D43-A4B0-B77F6352B964}"/>
              </a:ext>
            </a:extLst>
          </p:cNvPr>
          <p:cNvSpPr txBox="1"/>
          <p:nvPr/>
        </p:nvSpPr>
        <p:spPr>
          <a:xfrm>
            <a:off x="1371600" y="17010"/>
            <a:ext cx="3352800" cy="523220"/>
          </a:xfrm>
          <a:prstGeom prst="rect">
            <a:avLst/>
          </a:prstGeom>
          <a:noFill/>
        </p:spPr>
        <p:txBody>
          <a:bodyPr wrap="square" rtlCol="0">
            <a:spAutoFit/>
          </a:bodyPr>
          <a:lstStyle/>
          <a:p>
            <a:r>
              <a:rPr lang="en-US" dirty="0">
                <a:latin typeface="Avenir Book"/>
                <a:cs typeface="Avenir Book"/>
              </a:rPr>
              <a:t>Neighbor species</a:t>
            </a:r>
          </a:p>
        </p:txBody>
      </p:sp>
    </p:spTree>
    <p:extLst>
      <p:ext uri="{BB962C8B-B14F-4D97-AF65-F5344CB8AC3E}">
        <p14:creationId xmlns:p14="http://schemas.microsoft.com/office/powerpoint/2010/main" val="85981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933" y="1524000"/>
            <a:ext cx="9144000" cy="3710370"/>
          </a:xfrm>
          <a:prstGeom prst="rect">
            <a:avLst/>
          </a:prstGeom>
        </p:spPr>
      </p:pic>
    </p:spTree>
    <p:extLst>
      <p:ext uri="{BB962C8B-B14F-4D97-AF65-F5344CB8AC3E}">
        <p14:creationId xmlns:p14="http://schemas.microsoft.com/office/powerpoint/2010/main" val="1692579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0900" y="381000"/>
            <a:ext cx="4902200" cy="6083300"/>
          </a:xfrm>
          <a:prstGeom prst="rect">
            <a:avLst/>
          </a:prstGeom>
        </p:spPr>
      </p:pic>
    </p:spTree>
    <p:extLst>
      <p:ext uri="{BB962C8B-B14F-4D97-AF65-F5344CB8AC3E}">
        <p14:creationId xmlns:p14="http://schemas.microsoft.com/office/powerpoint/2010/main" val="11412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2800767"/>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Pattern</a:t>
            </a:r>
          </a:p>
          <a:p>
            <a:endParaRPr lang="en-US" sz="3200" dirty="0">
              <a:solidFill>
                <a:srgbClr val="3964AA"/>
              </a:solidFill>
              <a:latin typeface="Avenir Book"/>
              <a:cs typeface="Avenir Book"/>
            </a:endParaRPr>
          </a:p>
          <a:p>
            <a:pPr marL="514350" indent="-514350">
              <a:buFont typeface="+mj-lt"/>
              <a:buAutoNum type="arabicPeriod"/>
            </a:pPr>
            <a:r>
              <a:rPr lang="en-US" sz="3200" dirty="0">
                <a:solidFill>
                  <a:srgbClr val="3964AA"/>
                </a:solidFill>
                <a:latin typeface="Avenir Book"/>
                <a:cs typeface="Avenir Book"/>
              </a:rPr>
              <a:t>Spatial</a:t>
            </a:r>
          </a:p>
          <a:p>
            <a:pPr marL="514350" indent="-514350">
              <a:buFont typeface="+mj-lt"/>
              <a:buAutoNum type="arabicPeriod"/>
            </a:pPr>
            <a:r>
              <a:rPr lang="en-US" sz="3200" dirty="0">
                <a:solidFill>
                  <a:srgbClr val="3964AA"/>
                </a:solidFill>
                <a:latin typeface="Avenir Book"/>
                <a:cs typeface="Avenir Book"/>
              </a:rPr>
              <a:t>Temporal</a:t>
            </a:r>
          </a:p>
        </p:txBody>
      </p:sp>
    </p:spTree>
    <p:extLst>
      <p:ext uri="{BB962C8B-B14F-4D97-AF65-F5344CB8AC3E}">
        <p14:creationId xmlns:p14="http://schemas.microsoft.com/office/powerpoint/2010/main" val="123002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2425" y="304800"/>
            <a:ext cx="7479150" cy="6858000"/>
          </a:xfrm>
          <a:prstGeom prst="rect">
            <a:avLst/>
          </a:prstGeom>
        </p:spPr>
      </p:pic>
      <p:grpSp>
        <p:nvGrpSpPr>
          <p:cNvPr id="8" name="Group 7">
            <a:extLst>
              <a:ext uri="{FF2B5EF4-FFF2-40B4-BE49-F238E27FC236}">
                <a16:creationId xmlns:a16="http://schemas.microsoft.com/office/drawing/2014/main" id="{16AE4F13-73FF-9D4A-9C2A-10E3AB666372}"/>
              </a:ext>
            </a:extLst>
          </p:cNvPr>
          <p:cNvGrpSpPr/>
          <p:nvPr/>
        </p:nvGrpSpPr>
        <p:grpSpPr>
          <a:xfrm>
            <a:off x="4572000" y="1790043"/>
            <a:ext cx="4038600" cy="3100152"/>
            <a:chOff x="4572000" y="1790043"/>
            <a:chExt cx="4038600" cy="3100152"/>
          </a:xfrm>
        </p:grpSpPr>
        <p:sp>
          <p:nvSpPr>
            <p:cNvPr id="3" name="TextBox 2">
              <a:extLst>
                <a:ext uri="{FF2B5EF4-FFF2-40B4-BE49-F238E27FC236}">
                  <a16:creationId xmlns:a16="http://schemas.microsoft.com/office/drawing/2014/main" id="{1BF39A47-8BA6-364E-ABCE-C13769349F03}"/>
                </a:ext>
              </a:extLst>
            </p:cNvPr>
            <p:cNvSpPr txBox="1"/>
            <p:nvPr/>
          </p:nvSpPr>
          <p:spPr>
            <a:xfrm>
              <a:off x="4572000" y="1790043"/>
              <a:ext cx="4038600" cy="1815882"/>
            </a:xfrm>
            <a:prstGeom prst="rect">
              <a:avLst/>
            </a:prstGeom>
            <a:noFill/>
            <a:ln>
              <a:noFill/>
            </a:ln>
          </p:spPr>
          <p:txBody>
            <a:bodyPr wrap="square" rtlCol="0">
              <a:spAutoFit/>
            </a:bodyPr>
            <a:lstStyle/>
            <a:p>
              <a:r>
                <a:rPr lang="en-US" dirty="0">
                  <a:solidFill>
                    <a:srgbClr val="3964AA"/>
                  </a:solidFill>
                  <a:latin typeface="Avenir Book"/>
                  <a:cs typeface="Avenir Book"/>
                </a:rPr>
                <a:t>Compared different models (1,3,4) but all showed minimum around 5cm</a:t>
              </a:r>
            </a:p>
          </p:txBody>
        </p:sp>
        <p:cxnSp>
          <p:nvCxnSpPr>
            <p:cNvPr id="5" name="Straight Arrow Connector 4">
              <a:extLst>
                <a:ext uri="{FF2B5EF4-FFF2-40B4-BE49-F238E27FC236}">
                  <a16:creationId xmlns:a16="http://schemas.microsoft.com/office/drawing/2014/main" id="{238836E4-9CEE-F647-99DD-CB7475217CDB}"/>
                </a:ext>
              </a:extLst>
            </p:cNvPr>
            <p:cNvCxnSpPr>
              <a:cxnSpLocks/>
            </p:cNvCxnSpPr>
            <p:nvPr/>
          </p:nvCxnSpPr>
          <p:spPr bwMode="auto">
            <a:xfrm flipH="1">
              <a:off x="6096000" y="3594795"/>
              <a:ext cx="1066800" cy="1295400"/>
            </a:xfrm>
            <a:prstGeom prst="straightConnector1">
              <a:avLst/>
            </a:prstGeom>
            <a:noFill/>
            <a:ln w="38100" cap="flat" cmpd="sng" algn="ctr">
              <a:solidFill>
                <a:srgbClr val="3964AA"/>
              </a:solidFill>
              <a:prstDash val="solid"/>
              <a:round/>
              <a:headEnd type="none" w="med" len="med"/>
              <a:tailEnd type="triangle"/>
            </a:ln>
            <a:effectLst/>
          </p:spPr>
        </p:cxnSp>
      </p:grpSp>
    </p:spTree>
    <p:extLst>
      <p:ext uri="{BB962C8B-B14F-4D97-AF65-F5344CB8AC3E}">
        <p14:creationId xmlns:p14="http://schemas.microsoft.com/office/powerpoint/2010/main" val="35378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 y="508000"/>
            <a:ext cx="9144000" cy="5821939"/>
          </a:xfrm>
          <a:prstGeom prst="rect">
            <a:avLst/>
          </a:prstGeom>
        </p:spPr>
      </p:pic>
    </p:spTree>
    <p:extLst>
      <p:ext uri="{BB962C8B-B14F-4D97-AF65-F5344CB8AC3E}">
        <p14:creationId xmlns:p14="http://schemas.microsoft.com/office/powerpoint/2010/main" val="35433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2667000"/>
            <a:ext cx="8610600" cy="1815882"/>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Another approach using resource-based mechanisms:</a:t>
            </a:r>
          </a:p>
          <a:p>
            <a:r>
              <a:rPr lang="en-US" sz="3200" dirty="0">
                <a:solidFill>
                  <a:srgbClr val="3964AA"/>
                </a:solidFill>
                <a:latin typeface="Avenir Book"/>
                <a:cs typeface="Avenir Book"/>
              </a:rPr>
              <a:t>R* with terrestrial plants</a:t>
            </a:r>
          </a:p>
        </p:txBody>
      </p:sp>
    </p:spTree>
    <p:extLst>
      <p:ext uri="{BB962C8B-B14F-4D97-AF65-F5344CB8AC3E}">
        <p14:creationId xmlns:p14="http://schemas.microsoft.com/office/powerpoint/2010/main" val="2228958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225C2E-5B07-284A-8E10-61CE27B95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24000"/>
            <a:ext cx="7912100" cy="2489200"/>
          </a:xfrm>
          <a:prstGeom prst="rect">
            <a:avLst/>
          </a:prstGeom>
        </p:spPr>
      </p:pic>
      <p:sp>
        <p:nvSpPr>
          <p:cNvPr id="4" name="TextBox 3">
            <a:extLst>
              <a:ext uri="{FF2B5EF4-FFF2-40B4-BE49-F238E27FC236}">
                <a16:creationId xmlns:a16="http://schemas.microsoft.com/office/drawing/2014/main" id="{876C51ED-8C5A-B340-9BB7-CD918A969648}"/>
              </a:ext>
            </a:extLst>
          </p:cNvPr>
          <p:cNvSpPr txBox="1"/>
          <p:nvPr/>
        </p:nvSpPr>
        <p:spPr>
          <a:xfrm>
            <a:off x="3505200" y="4397276"/>
            <a:ext cx="5486400" cy="2308324"/>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a:latin typeface="Avenir Book"/>
                <a:cs typeface="Avenir Book"/>
              </a:rPr>
              <a:t>Grew monocultures of 6 species for 11 years.  Determine R* (nitrogen) and I* (light).</a:t>
            </a:r>
          </a:p>
          <a:p>
            <a:pPr marL="457200" indent="-457200" algn="l">
              <a:buFont typeface="Arial" panose="020B0604020202020204" pitchFamily="34" charset="0"/>
              <a:buChar char="•"/>
            </a:pPr>
            <a:r>
              <a:rPr lang="en-US" sz="2400" dirty="0">
                <a:latin typeface="Avenir Book"/>
                <a:cs typeface="Avenir Book"/>
              </a:rPr>
              <a:t>Crossed with total N (supply point))</a:t>
            </a:r>
          </a:p>
          <a:p>
            <a:pPr marL="457200" indent="-457200" algn="l">
              <a:buFont typeface="Arial" panose="020B0604020202020204" pitchFamily="34" charset="0"/>
              <a:buChar char="•"/>
            </a:pPr>
            <a:r>
              <a:rPr lang="en-US" sz="2400" dirty="0">
                <a:latin typeface="Avenir Book"/>
                <a:cs typeface="Avenir Book"/>
              </a:rPr>
              <a:t>Also grew combinations of spp.</a:t>
            </a:r>
          </a:p>
        </p:txBody>
      </p:sp>
    </p:spTree>
    <p:extLst>
      <p:ext uri="{BB962C8B-B14F-4D97-AF65-F5344CB8AC3E}">
        <p14:creationId xmlns:p14="http://schemas.microsoft.com/office/powerpoint/2010/main" val="340357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7408E-AD75-E742-B73B-93EADA8D5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29" y="457200"/>
            <a:ext cx="8800371" cy="5899150"/>
          </a:xfrm>
          <a:prstGeom prst="rect">
            <a:avLst/>
          </a:prstGeom>
        </p:spPr>
      </p:pic>
    </p:spTree>
    <p:extLst>
      <p:ext uri="{BB962C8B-B14F-4D97-AF65-F5344CB8AC3E}">
        <p14:creationId xmlns:p14="http://schemas.microsoft.com/office/powerpoint/2010/main" val="3422986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C18B7-15A7-AE4D-A1CD-8A84B6DB3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81000"/>
            <a:ext cx="3459055" cy="6121362"/>
          </a:xfrm>
          <a:prstGeom prst="rect">
            <a:avLst/>
          </a:prstGeom>
        </p:spPr>
      </p:pic>
      <p:pic>
        <p:nvPicPr>
          <p:cNvPr id="5" name="Picture 4">
            <a:extLst>
              <a:ext uri="{FF2B5EF4-FFF2-40B4-BE49-F238E27FC236}">
                <a16:creationId xmlns:a16="http://schemas.microsoft.com/office/drawing/2014/main" id="{1444826F-4D6D-2D48-BDEF-24B4F5CBF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81000"/>
            <a:ext cx="2835334" cy="6182602"/>
          </a:xfrm>
          <a:prstGeom prst="rect">
            <a:avLst/>
          </a:prstGeom>
        </p:spPr>
      </p:pic>
      <p:pic>
        <p:nvPicPr>
          <p:cNvPr id="7" name="Picture 6">
            <a:extLst>
              <a:ext uri="{FF2B5EF4-FFF2-40B4-BE49-F238E27FC236}">
                <a16:creationId xmlns:a16="http://schemas.microsoft.com/office/drawing/2014/main" id="{9070B6E6-5974-EE49-BA7E-4CB251181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381000"/>
            <a:ext cx="2900039" cy="6096000"/>
          </a:xfrm>
          <a:prstGeom prst="rect">
            <a:avLst/>
          </a:prstGeom>
        </p:spPr>
      </p:pic>
    </p:spTree>
    <p:extLst>
      <p:ext uri="{BB962C8B-B14F-4D97-AF65-F5344CB8AC3E}">
        <p14:creationId xmlns:p14="http://schemas.microsoft.com/office/powerpoint/2010/main" val="373657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58C14-7C9C-2442-BFB4-2D2E33E4B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2932"/>
            <a:ext cx="9220200" cy="3100067"/>
          </a:xfrm>
          <a:prstGeom prst="rect">
            <a:avLst/>
          </a:prstGeom>
        </p:spPr>
      </p:pic>
    </p:spTree>
    <p:extLst>
      <p:ext uri="{BB962C8B-B14F-4D97-AF65-F5344CB8AC3E}">
        <p14:creationId xmlns:p14="http://schemas.microsoft.com/office/powerpoint/2010/main" val="947187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D88330-A43F-2F43-913C-27F3DCE5F8A8}"/>
              </a:ext>
            </a:extLst>
          </p:cNvPr>
          <p:cNvSpPr/>
          <p:nvPr/>
        </p:nvSpPr>
        <p:spPr>
          <a:xfrm>
            <a:off x="381000" y="2057400"/>
            <a:ext cx="8534400" cy="2677656"/>
          </a:xfrm>
          <a:prstGeom prst="rect">
            <a:avLst/>
          </a:prstGeom>
        </p:spPr>
        <p:txBody>
          <a:bodyPr wrap="square">
            <a:spAutoFit/>
          </a:bodyPr>
          <a:lstStyle/>
          <a:p>
            <a:r>
              <a:rPr lang="en-US" dirty="0">
                <a:latin typeface="+mj-lt"/>
              </a:rPr>
              <a:t>“only a few of our paired species coexisted under our experimentally imposed conditions (homogeneous soils, high seeding densities, minimal disturbance, regular water, and low herbivory levels), suggesting that other coexistence mechanisms help generate the diversity observed in natural communities”</a:t>
            </a:r>
            <a:endParaRPr lang="en-US" dirty="0">
              <a:effectLst/>
              <a:latin typeface="+mj-lt"/>
            </a:endParaRPr>
          </a:p>
        </p:txBody>
      </p:sp>
    </p:spTree>
    <p:extLst>
      <p:ext uri="{BB962C8B-B14F-4D97-AF65-F5344CB8AC3E}">
        <p14:creationId xmlns:p14="http://schemas.microsoft.com/office/powerpoint/2010/main" val="3304093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BD241-44E0-0444-8AB2-BC99E0C9A42B}"/>
              </a:ext>
            </a:extLst>
          </p:cNvPr>
          <p:cNvSpPr txBox="1"/>
          <p:nvPr/>
        </p:nvSpPr>
        <p:spPr>
          <a:xfrm>
            <a:off x="152400" y="685800"/>
            <a:ext cx="8763000" cy="5816977"/>
          </a:xfrm>
          <a:prstGeom prst="rect">
            <a:avLst/>
          </a:prstGeom>
          <a:noFill/>
        </p:spPr>
        <p:txBody>
          <a:bodyPr wrap="square" rtlCol="0">
            <a:spAutoFit/>
          </a:bodyPr>
          <a:lstStyle/>
          <a:p>
            <a:r>
              <a:rPr lang="en-US" sz="3600" dirty="0">
                <a:latin typeface="Avenir Book"/>
                <a:cs typeface="Avenir Book"/>
              </a:rPr>
              <a:t>Bottom-lines:</a:t>
            </a:r>
          </a:p>
          <a:p>
            <a:endParaRPr lang="en-US" dirty="0">
              <a:latin typeface="Avenir Book"/>
              <a:cs typeface="Avenir Book"/>
            </a:endParaRPr>
          </a:p>
          <a:p>
            <a:pPr marL="457200" indent="-457200">
              <a:buFont typeface="Arial" panose="020B0604020202020204" pitchFamily="34" charset="0"/>
              <a:buChar char="•"/>
            </a:pPr>
            <a:r>
              <a:rPr lang="en-US" dirty="0">
                <a:latin typeface="Avenir Book"/>
                <a:cs typeface="Avenir Book"/>
              </a:rPr>
              <a:t>Experimental approaches (good for revealing causation, but time scale is limited)</a:t>
            </a:r>
          </a:p>
          <a:p>
            <a:pPr marL="457200" indent="-457200">
              <a:buFont typeface="Arial" panose="020B0604020202020204" pitchFamily="34" charset="0"/>
              <a:buChar char="•"/>
            </a:pPr>
            <a:r>
              <a:rPr lang="en-US" dirty="0">
                <a:latin typeface="Avenir Book"/>
                <a:cs typeface="Avenir Book"/>
              </a:rPr>
              <a:t>Observational approaches (poor for causation, but time scale often more appropriate)</a:t>
            </a:r>
          </a:p>
          <a:p>
            <a:pPr marL="457200" indent="-457200">
              <a:buFont typeface="Arial" panose="020B0604020202020204" pitchFamily="34" charset="0"/>
              <a:buChar char="•"/>
            </a:pPr>
            <a:r>
              <a:rPr lang="en-US" dirty="0">
                <a:latin typeface="Avenir Book"/>
                <a:cs typeface="Avenir Book"/>
              </a:rPr>
              <a:t>Resource-based “mechanism” helpful </a:t>
            </a:r>
          </a:p>
          <a:p>
            <a:pPr marL="457200" indent="-457200">
              <a:buFont typeface="Arial" panose="020B0604020202020204" pitchFamily="34" charset="0"/>
              <a:buChar char="•"/>
            </a:pPr>
            <a:r>
              <a:rPr lang="en-US" dirty="0">
                <a:latin typeface="Avenir Book"/>
                <a:cs typeface="Avenir Book"/>
              </a:rPr>
              <a:t>Caveat 1: Other factors have been omitted</a:t>
            </a:r>
          </a:p>
          <a:p>
            <a:pPr marL="457200" indent="-457200">
              <a:buFont typeface="Arial" panose="020B0604020202020204" pitchFamily="34" charset="0"/>
              <a:buChar char="•"/>
            </a:pPr>
            <a:r>
              <a:rPr lang="en-US" dirty="0">
                <a:latin typeface="Avenir Book"/>
                <a:cs typeface="Avenir Book"/>
              </a:rPr>
              <a:t>Caveat 2: responses often measured on individuals vs. populations</a:t>
            </a:r>
          </a:p>
        </p:txBody>
      </p:sp>
    </p:spTree>
    <p:extLst>
      <p:ext uri="{BB962C8B-B14F-4D97-AF65-F5344CB8AC3E}">
        <p14:creationId xmlns:p14="http://schemas.microsoft.com/office/powerpoint/2010/main" val="755860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584776"/>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Experiments</a:t>
            </a:r>
          </a:p>
        </p:txBody>
      </p:sp>
    </p:spTree>
    <p:extLst>
      <p:ext uri="{BB962C8B-B14F-4D97-AF65-F5344CB8AC3E}">
        <p14:creationId xmlns:p14="http://schemas.microsoft.com/office/powerpoint/2010/main" val="123002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1323439"/>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De Wit Replacement Series</a:t>
            </a:r>
          </a:p>
          <a:p>
            <a:r>
              <a:rPr lang="en-US" sz="3200" dirty="0">
                <a:solidFill>
                  <a:srgbClr val="3964AA"/>
                </a:solidFill>
                <a:latin typeface="Avenir Book"/>
                <a:cs typeface="Avenir Book"/>
              </a:rPr>
              <a:t>(substitutive design)</a:t>
            </a:r>
          </a:p>
        </p:txBody>
      </p:sp>
    </p:spTree>
    <p:extLst>
      <p:ext uri="{BB962C8B-B14F-4D97-AF65-F5344CB8AC3E}">
        <p14:creationId xmlns:p14="http://schemas.microsoft.com/office/powerpoint/2010/main" val="270469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228600" y="1828800"/>
            <a:ext cx="8610600" cy="2062103"/>
          </a:xfrm>
          <a:prstGeom prst="rect">
            <a:avLst/>
          </a:prstGeom>
          <a:noFill/>
          <a:ln w="63500">
            <a:noFill/>
            <a:prstDash val="dash"/>
            <a:miter lim="800000"/>
            <a:headEnd/>
            <a:tailEnd/>
          </a:ln>
          <a:effectLst/>
        </p:spPr>
        <p:txBody>
          <a:bodyPr wrap="square">
            <a:spAutoFit/>
          </a:bodyPr>
          <a:lstStyle/>
          <a:p>
            <a:pPr marL="457200" indent="-457200">
              <a:buFont typeface="Arial"/>
              <a:buChar char="•"/>
            </a:pPr>
            <a:r>
              <a:rPr lang="en-US" sz="3200" dirty="0">
                <a:solidFill>
                  <a:srgbClr val="3964AA"/>
                </a:solidFill>
                <a:latin typeface="Avenir Book"/>
                <a:cs typeface="Avenir Book"/>
              </a:rPr>
              <a:t>Keep the total seed number the same</a:t>
            </a:r>
          </a:p>
          <a:p>
            <a:pPr marL="457200" indent="-457200">
              <a:buFont typeface="Arial"/>
              <a:buChar char="•"/>
            </a:pPr>
            <a:r>
              <a:rPr lang="en-US" sz="3200" dirty="0">
                <a:solidFill>
                  <a:srgbClr val="3964AA"/>
                </a:solidFill>
                <a:latin typeface="Avenir Book"/>
                <a:cs typeface="Avenir Book"/>
              </a:rPr>
              <a:t>Vary the proportion of two species</a:t>
            </a:r>
          </a:p>
          <a:p>
            <a:pPr marL="457200" indent="-457200">
              <a:buFont typeface="Arial"/>
              <a:buChar char="•"/>
            </a:pPr>
            <a:r>
              <a:rPr lang="en-US" sz="3200" dirty="0">
                <a:solidFill>
                  <a:srgbClr val="3964AA"/>
                </a:solidFill>
                <a:latin typeface="Avenir Book"/>
                <a:cs typeface="Avenir Book"/>
              </a:rPr>
              <a:t>Quantify seed production of each species</a:t>
            </a:r>
          </a:p>
        </p:txBody>
      </p:sp>
    </p:spTree>
    <p:extLst>
      <p:ext uri="{BB962C8B-B14F-4D97-AF65-F5344CB8AC3E}">
        <p14:creationId xmlns:p14="http://schemas.microsoft.com/office/powerpoint/2010/main" val="305624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28800" y="914400"/>
            <a:ext cx="5181600" cy="4038603"/>
            <a:chOff x="1828800" y="914400"/>
            <a:chExt cx="5181600" cy="4038603"/>
          </a:xfrm>
        </p:grpSpPr>
        <p:cxnSp>
          <p:nvCxnSpPr>
            <p:cNvPr id="3" name="Straight Connector 2"/>
            <p:cNvCxnSpPr/>
            <p:nvPr/>
          </p:nvCxnSpPr>
          <p:spPr bwMode="auto">
            <a:xfrm>
              <a:off x="1828800" y="914400"/>
              <a:ext cx="0" cy="4038600"/>
            </a:xfrm>
            <a:prstGeom prst="line">
              <a:avLst/>
            </a:prstGeom>
            <a:noFill/>
            <a:ln w="38100" cap="flat" cmpd="sng" algn="ctr">
              <a:solidFill>
                <a:schemeClr val="tx1"/>
              </a:solidFill>
              <a:prstDash val="solid"/>
              <a:round/>
              <a:headEnd type="none" w="med" len="med"/>
              <a:tailEnd type="none" w="med" len="med"/>
            </a:ln>
            <a:effectLst/>
          </p:spPr>
        </p:cxnSp>
        <p:cxnSp>
          <p:nvCxnSpPr>
            <p:cNvPr id="4" name="Straight Connector 3"/>
            <p:cNvCxnSpPr/>
            <p:nvPr/>
          </p:nvCxnSpPr>
          <p:spPr bwMode="auto">
            <a:xfrm flipH="1">
              <a:off x="1828800" y="4953000"/>
              <a:ext cx="5181600" cy="3"/>
            </a:xfrm>
            <a:prstGeom prst="line">
              <a:avLst/>
            </a:prstGeom>
            <a:noFill/>
            <a:ln w="38100" cap="flat" cmpd="sng" algn="ctr">
              <a:solidFill>
                <a:schemeClr val="tx1"/>
              </a:solidFill>
              <a:prstDash val="solid"/>
              <a:round/>
              <a:headEnd type="none" w="med" len="med"/>
              <a:tailEnd type="none" w="med" len="med"/>
            </a:ln>
            <a:effectLst/>
          </p:spPr>
        </p:cxnSp>
      </p:grpSp>
      <p:grpSp>
        <p:nvGrpSpPr>
          <p:cNvPr id="20" name="Group 19"/>
          <p:cNvGrpSpPr/>
          <p:nvPr/>
        </p:nvGrpSpPr>
        <p:grpSpPr>
          <a:xfrm>
            <a:off x="1828800" y="1295400"/>
            <a:ext cx="4995334" cy="3632202"/>
            <a:chOff x="1828800" y="1295400"/>
            <a:chExt cx="4995334" cy="3632202"/>
          </a:xfrm>
        </p:grpSpPr>
        <p:sp>
          <p:nvSpPr>
            <p:cNvPr id="8" name="Multiply 7"/>
            <p:cNvSpPr/>
            <p:nvPr/>
          </p:nvSpPr>
          <p:spPr>
            <a:xfrm>
              <a:off x="1828800" y="1295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9" name="Multiply 8"/>
            <p:cNvSpPr/>
            <p:nvPr/>
          </p:nvSpPr>
          <p:spPr>
            <a:xfrm>
              <a:off x="2497667" y="1676400"/>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0" name="Multiply 9"/>
            <p:cNvSpPr/>
            <p:nvPr/>
          </p:nvSpPr>
          <p:spPr>
            <a:xfrm>
              <a:off x="3191935" y="2099734"/>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1" name="Multiply 10"/>
            <p:cNvSpPr/>
            <p:nvPr/>
          </p:nvSpPr>
          <p:spPr>
            <a:xfrm>
              <a:off x="3835401" y="2540001"/>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3" name="Multiply 12"/>
            <p:cNvSpPr/>
            <p:nvPr/>
          </p:nvSpPr>
          <p:spPr>
            <a:xfrm>
              <a:off x="4495800" y="302260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5" name="Multiply 14"/>
            <p:cNvSpPr/>
            <p:nvPr/>
          </p:nvSpPr>
          <p:spPr>
            <a:xfrm>
              <a:off x="6366934" y="4394202"/>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6" name="Multiply 15"/>
            <p:cNvSpPr/>
            <p:nvPr/>
          </p:nvSpPr>
          <p:spPr>
            <a:xfrm>
              <a:off x="5782735" y="390313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sp>
          <p:nvSpPr>
            <p:cNvPr id="17" name="Multiply 16"/>
            <p:cNvSpPr/>
            <p:nvPr/>
          </p:nvSpPr>
          <p:spPr>
            <a:xfrm>
              <a:off x="5147734" y="3445936"/>
              <a:ext cx="457200" cy="533400"/>
            </a:xfrm>
            <a:prstGeom prst="mathMultiply">
              <a:avLst/>
            </a:prstGeom>
            <a:solidFill>
              <a:schemeClr val="tx1"/>
            </a:solidFill>
            <a:ln>
              <a:solidFill>
                <a:srgbClr val="000000"/>
              </a:solidFill>
            </a:ln>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Comic Sans MS" pitchFamily="66" charset="0"/>
              </a:endParaRPr>
            </a:p>
          </p:txBody>
        </p:sp>
      </p:grpSp>
      <p:sp>
        <p:nvSpPr>
          <p:cNvPr id="18" name="TextBox 17"/>
          <p:cNvSpPr txBox="1"/>
          <p:nvPr/>
        </p:nvSpPr>
        <p:spPr>
          <a:xfrm>
            <a:off x="2286000" y="5181600"/>
            <a:ext cx="4267200" cy="523220"/>
          </a:xfrm>
          <a:prstGeom prst="rect">
            <a:avLst/>
          </a:prstGeom>
          <a:noFill/>
        </p:spPr>
        <p:txBody>
          <a:bodyPr wrap="square" rtlCol="0">
            <a:spAutoFit/>
          </a:bodyPr>
          <a:lstStyle/>
          <a:p>
            <a:r>
              <a:rPr lang="en-US" dirty="0">
                <a:latin typeface="Avenir Book"/>
                <a:cs typeface="Avenir Book"/>
              </a:rPr>
              <a:t>Density of Sp. 1</a:t>
            </a:r>
          </a:p>
        </p:txBody>
      </p:sp>
      <p:sp>
        <p:nvSpPr>
          <p:cNvPr id="21" name="TextBox 20"/>
          <p:cNvSpPr txBox="1"/>
          <p:nvPr/>
        </p:nvSpPr>
        <p:spPr>
          <a:xfrm rot="16200000">
            <a:off x="-947410" y="2862590"/>
            <a:ext cx="4267200" cy="523220"/>
          </a:xfrm>
          <a:prstGeom prst="rect">
            <a:avLst/>
          </a:prstGeom>
          <a:noFill/>
        </p:spPr>
        <p:txBody>
          <a:bodyPr wrap="square" rtlCol="0">
            <a:spAutoFit/>
          </a:bodyPr>
          <a:lstStyle/>
          <a:p>
            <a:r>
              <a:rPr lang="en-US" dirty="0">
                <a:latin typeface="Avenir Book"/>
                <a:cs typeface="Avenir Book"/>
              </a:rPr>
              <a:t>Density of Sp. 2</a:t>
            </a:r>
          </a:p>
        </p:txBody>
      </p:sp>
    </p:spTree>
    <p:extLst>
      <p:ext uri="{BB962C8B-B14F-4D97-AF65-F5344CB8AC3E}">
        <p14:creationId xmlns:p14="http://schemas.microsoft.com/office/powerpoint/2010/main" val="2546067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7800" y="881904"/>
            <a:ext cx="5997066" cy="4889500"/>
          </a:xfrm>
          <a:prstGeom prst="rect">
            <a:avLst/>
          </a:prstGeom>
        </p:spPr>
      </p:pic>
      <p:sp>
        <p:nvSpPr>
          <p:cNvPr id="13" name="TextBox 12"/>
          <p:cNvSpPr txBox="1"/>
          <p:nvPr/>
        </p:nvSpPr>
        <p:spPr>
          <a:xfrm>
            <a:off x="609600" y="5867400"/>
            <a:ext cx="8305800" cy="1025922"/>
          </a:xfrm>
          <a:prstGeom prst="rect">
            <a:avLst/>
          </a:prstGeom>
          <a:noFill/>
        </p:spPr>
        <p:txBody>
          <a:bodyPr wrap="square" rtlCol="0">
            <a:spAutoFit/>
          </a:bodyPr>
          <a:lstStyle/>
          <a:p>
            <a:r>
              <a:rPr lang="en-US" dirty="0">
                <a:solidFill>
                  <a:srgbClr val="3964AA"/>
                </a:solidFill>
                <a:latin typeface="Avenir Book"/>
                <a:cs typeface="Avenir Book"/>
              </a:rPr>
              <a:t>Why do you get over- vs. under-yielding?</a:t>
            </a:r>
          </a:p>
          <a:p>
            <a:pPr>
              <a:lnSpc>
                <a:spcPct val="60000"/>
              </a:lnSpc>
            </a:pPr>
            <a:r>
              <a:rPr lang="en-US" dirty="0">
                <a:solidFill>
                  <a:srgbClr val="3964AA"/>
                </a:solidFill>
                <a:latin typeface="Avenir Book"/>
                <a:cs typeface="Avenir Book"/>
              </a:rPr>
              <a:t>What if intra=inter?</a:t>
            </a:r>
          </a:p>
        </p:txBody>
      </p:sp>
      <p:sp>
        <p:nvSpPr>
          <p:cNvPr id="15" name="TextBox 14"/>
          <p:cNvSpPr txBox="1"/>
          <p:nvPr/>
        </p:nvSpPr>
        <p:spPr>
          <a:xfrm>
            <a:off x="0" y="0"/>
            <a:ext cx="2286000" cy="523220"/>
          </a:xfrm>
          <a:prstGeom prst="rect">
            <a:avLst/>
          </a:prstGeom>
          <a:noFill/>
        </p:spPr>
        <p:txBody>
          <a:bodyPr wrap="square" rtlCol="0">
            <a:spAutoFit/>
          </a:bodyPr>
          <a:lstStyle/>
          <a:p>
            <a:r>
              <a:rPr lang="en-US" sz="1400" dirty="0">
                <a:latin typeface="Avenir Book"/>
                <a:cs typeface="Avenir Book"/>
              </a:rPr>
              <a:t>Data from </a:t>
            </a:r>
            <a:r>
              <a:rPr lang="en-US" sz="1400" dirty="0" err="1">
                <a:latin typeface="Avenir Book"/>
                <a:cs typeface="Avenir Book"/>
              </a:rPr>
              <a:t>Galon</a:t>
            </a:r>
            <a:r>
              <a:rPr lang="en-US" sz="1400" dirty="0">
                <a:latin typeface="Avenir Book"/>
                <a:cs typeface="Avenir Book"/>
              </a:rPr>
              <a:t> et al. 2015 (Am. J. Plant Sci.)</a:t>
            </a:r>
          </a:p>
        </p:txBody>
      </p:sp>
      <p:sp>
        <p:nvSpPr>
          <p:cNvPr id="16" name="TextBox 15"/>
          <p:cNvSpPr txBox="1"/>
          <p:nvPr/>
        </p:nvSpPr>
        <p:spPr>
          <a:xfrm>
            <a:off x="2971800" y="5377704"/>
            <a:ext cx="3505200" cy="400110"/>
          </a:xfrm>
          <a:prstGeom prst="rect">
            <a:avLst/>
          </a:prstGeom>
          <a:solidFill>
            <a:srgbClr val="FFFFFF"/>
          </a:solidFill>
        </p:spPr>
        <p:txBody>
          <a:bodyPr wrap="square" rtlCol="0">
            <a:spAutoFit/>
          </a:bodyPr>
          <a:lstStyle/>
          <a:p>
            <a:r>
              <a:rPr lang="en-US" sz="2000" dirty="0">
                <a:latin typeface="Avenir Book"/>
                <a:cs typeface="Avenir Book"/>
              </a:rPr>
              <a:t>Seed input (percent)</a:t>
            </a:r>
          </a:p>
        </p:txBody>
      </p:sp>
      <p:sp>
        <p:nvSpPr>
          <p:cNvPr id="18" name="TextBox 17"/>
          <p:cNvSpPr txBox="1"/>
          <p:nvPr/>
        </p:nvSpPr>
        <p:spPr>
          <a:xfrm rot="16200000">
            <a:off x="11611" y="3044049"/>
            <a:ext cx="3505200" cy="400110"/>
          </a:xfrm>
          <a:prstGeom prst="rect">
            <a:avLst/>
          </a:prstGeom>
          <a:solidFill>
            <a:srgbClr val="FFFFFF"/>
          </a:solidFill>
        </p:spPr>
        <p:txBody>
          <a:bodyPr wrap="square" rtlCol="0">
            <a:spAutoFit/>
          </a:bodyPr>
          <a:lstStyle/>
          <a:p>
            <a:r>
              <a:rPr lang="en-US" sz="2000" dirty="0">
                <a:latin typeface="Avenir Book"/>
                <a:cs typeface="Avenir Book"/>
              </a:rPr>
              <a:t>Seed output (percent)</a:t>
            </a:r>
          </a:p>
        </p:txBody>
      </p:sp>
      <p:grpSp>
        <p:nvGrpSpPr>
          <p:cNvPr id="17" name="Group 16"/>
          <p:cNvGrpSpPr/>
          <p:nvPr/>
        </p:nvGrpSpPr>
        <p:grpSpPr>
          <a:xfrm>
            <a:off x="2573867" y="457200"/>
            <a:ext cx="5427133" cy="1085104"/>
            <a:chOff x="2573867" y="457200"/>
            <a:chExt cx="5427133" cy="1085104"/>
          </a:xfrm>
        </p:grpSpPr>
        <p:sp>
          <p:nvSpPr>
            <p:cNvPr id="14" name="TextBox 13"/>
            <p:cNvSpPr txBox="1"/>
            <p:nvPr/>
          </p:nvSpPr>
          <p:spPr>
            <a:xfrm>
              <a:off x="5715000" y="500904"/>
              <a:ext cx="2286000" cy="400110"/>
            </a:xfrm>
            <a:prstGeom prst="rect">
              <a:avLst/>
            </a:prstGeom>
            <a:noFill/>
            <a:ln>
              <a:noFill/>
            </a:ln>
          </p:spPr>
          <p:txBody>
            <a:bodyPr wrap="square" rtlCol="0">
              <a:spAutoFit/>
            </a:bodyPr>
            <a:lstStyle/>
            <a:p>
              <a:r>
                <a:rPr lang="en-US" sz="2000" dirty="0" err="1">
                  <a:solidFill>
                    <a:srgbClr val="3366FF"/>
                  </a:solidFill>
                  <a:latin typeface="Avenir Book"/>
                  <a:cs typeface="Avenir Book"/>
                </a:rPr>
                <a:t>Overyielding</a:t>
              </a:r>
              <a:endParaRPr lang="en-US" sz="2000" dirty="0">
                <a:solidFill>
                  <a:srgbClr val="3366FF"/>
                </a:solidFill>
                <a:latin typeface="Avenir Book"/>
                <a:cs typeface="Avenir Book"/>
              </a:endParaRPr>
            </a:p>
          </p:txBody>
        </p:sp>
        <p:sp>
          <p:nvSpPr>
            <p:cNvPr id="4" name="Freeform 3"/>
            <p:cNvSpPr/>
            <p:nvPr/>
          </p:nvSpPr>
          <p:spPr>
            <a:xfrm>
              <a:off x="2573867" y="457200"/>
              <a:ext cx="4080933" cy="1085104"/>
            </a:xfrm>
            <a:custGeom>
              <a:avLst/>
              <a:gdLst>
                <a:gd name="connsiteX0" fmla="*/ 0 w 4080933"/>
                <a:gd name="connsiteY0" fmla="*/ 1067010 h 1083943"/>
                <a:gd name="connsiteX1" fmla="*/ 592666 w 4080933"/>
                <a:gd name="connsiteY1" fmla="*/ 457410 h 1083943"/>
                <a:gd name="connsiteX2" fmla="*/ 1710266 w 4080933"/>
                <a:gd name="connsiteY2" fmla="*/ 101810 h 1083943"/>
                <a:gd name="connsiteX3" fmla="*/ 2099733 w 4080933"/>
                <a:gd name="connsiteY3" fmla="*/ 210 h 1083943"/>
                <a:gd name="connsiteX4" fmla="*/ 2861733 w 4080933"/>
                <a:gd name="connsiteY4" fmla="*/ 84876 h 1083943"/>
                <a:gd name="connsiteX5" fmla="*/ 3623733 w 4080933"/>
                <a:gd name="connsiteY5" fmla="*/ 372743 h 1083943"/>
                <a:gd name="connsiteX6" fmla="*/ 3979333 w 4080933"/>
                <a:gd name="connsiteY6" fmla="*/ 728343 h 1083943"/>
                <a:gd name="connsiteX7" fmla="*/ 4080933 w 4080933"/>
                <a:gd name="connsiteY7" fmla="*/ 1083943 h 1083943"/>
                <a:gd name="connsiteX0" fmla="*/ 0 w 4080933"/>
                <a:gd name="connsiteY0" fmla="*/ 1068171 h 1085104"/>
                <a:gd name="connsiteX1" fmla="*/ 592666 w 4080933"/>
                <a:gd name="connsiteY1" fmla="*/ 458571 h 1085104"/>
                <a:gd name="connsiteX2" fmla="*/ 1354666 w 4080933"/>
                <a:gd name="connsiteY2" fmla="*/ 136838 h 1085104"/>
                <a:gd name="connsiteX3" fmla="*/ 2099733 w 4080933"/>
                <a:gd name="connsiteY3" fmla="*/ 1371 h 1085104"/>
                <a:gd name="connsiteX4" fmla="*/ 2861733 w 4080933"/>
                <a:gd name="connsiteY4" fmla="*/ 86037 h 1085104"/>
                <a:gd name="connsiteX5" fmla="*/ 3623733 w 4080933"/>
                <a:gd name="connsiteY5" fmla="*/ 373904 h 1085104"/>
                <a:gd name="connsiteX6" fmla="*/ 3979333 w 4080933"/>
                <a:gd name="connsiteY6" fmla="*/ 729504 h 1085104"/>
                <a:gd name="connsiteX7" fmla="*/ 4080933 w 4080933"/>
                <a:gd name="connsiteY7" fmla="*/ 1085104 h 108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933" h="1085104">
                  <a:moveTo>
                    <a:pt x="0" y="1068171"/>
                  </a:moveTo>
                  <a:cubicBezTo>
                    <a:pt x="153811" y="843804"/>
                    <a:pt x="366888" y="613793"/>
                    <a:pt x="592666" y="458571"/>
                  </a:cubicBezTo>
                  <a:cubicBezTo>
                    <a:pt x="818444" y="303349"/>
                    <a:pt x="1103488" y="213038"/>
                    <a:pt x="1354666" y="136838"/>
                  </a:cubicBezTo>
                  <a:cubicBezTo>
                    <a:pt x="1605844" y="60638"/>
                    <a:pt x="1848555" y="9838"/>
                    <a:pt x="2099733" y="1371"/>
                  </a:cubicBezTo>
                  <a:cubicBezTo>
                    <a:pt x="2350911" y="-7096"/>
                    <a:pt x="2607733" y="23948"/>
                    <a:pt x="2861733" y="86037"/>
                  </a:cubicBezTo>
                  <a:cubicBezTo>
                    <a:pt x="3115733" y="148126"/>
                    <a:pt x="3437466" y="266659"/>
                    <a:pt x="3623733" y="373904"/>
                  </a:cubicBezTo>
                  <a:cubicBezTo>
                    <a:pt x="3810000" y="481149"/>
                    <a:pt x="3903133" y="610971"/>
                    <a:pt x="3979333" y="729504"/>
                  </a:cubicBezTo>
                  <a:cubicBezTo>
                    <a:pt x="4055533" y="848037"/>
                    <a:pt x="4080933" y="1085104"/>
                    <a:pt x="4080933" y="1085104"/>
                  </a:cubicBezTo>
                </a:path>
              </a:pathLst>
            </a:custGeom>
            <a:ln w="38100" cmpd="sng">
              <a:solidFill>
                <a:srgbClr val="0000FF"/>
              </a:solidFill>
            </a:ln>
          </p:spPr>
          <p:txBody>
            <a:bodyPr rtlCol="0" anchor="ctr"/>
            <a:lstStyle/>
            <a:p>
              <a:pPr algn="ctr"/>
              <a:endParaRPr lang="en-US"/>
            </a:p>
          </p:txBody>
        </p:sp>
      </p:grpSp>
      <p:grpSp>
        <p:nvGrpSpPr>
          <p:cNvPr id="10" name="Group 9"/>
          <p:cNvGrpSpPr/>
          <p:nvPr/>
        </p:nvGrpSpPr>
        <p:grpSpPr>
          <a:xfrm>
            <a:off x="2573867" y="1542304"/>
            <a:ext cx="6189133" cy="1810793"/>
            <a:chOff x="2573867" y="1542304"/>
            <a:chExt cx="6189133" cy="1810793"/>
          </a:xfrm>
        </p:grpSpPr>
        <p:sp>
          <p:nvSpPr>
            <p:cNvPr id="12" name="TextBox 11"/>
            <p:cNvSpPr txBox="1"/>
            <p:nvPr/>
          </p:nvSpPr>
          <p:spPr>
            <a:xfrm>
              <a:off x="6477000" y="2024904"/>
              <a:ext cx="2286000" cy="400110"/>
            </a:xfrm>
            <a:prstGeom prst="rect">
              <a:avLst/>
            </a:prstGeom>
            <a:noFill/>
          </p:spPr>
          <p:txBody>
            <a:bodyPr wrap="square" rtlCol="0">
              <a:spAutoFit/>
            </a:bodyPr>
            <a:lstStyle/>
            <a:p>
              <a:r>
                <a:rPr lang="en-US" sz="2000" dirty="0" err="1">
                  <a:solidFill>
                    <a:srgbClr val="FF0000"/>
                  </a:solidFill>
                  <a:latin typeface="Avenir Book"/>
                  <a:cs typeface="Avenir Book"/>
                </a:rPr>
                <a:t>Underyielding</a:t>
              </a:r>
              <a:endParaRPr lang="en-US" sz="2000" dirty="0">
                <a:solidFill>
                  <a:srgbClr val="FF0000"/>
                </a:solidFill>
                <a:latin typeface="Avenir Book"/>
                <a:cs typeface="Avenir Book"/>
              </a:endParaRPr>
            </a:p>
          </p:txBody>
        </p:sp>
        <p:sp>
          <p:nvSpPr>
            <p:cNvPr id="5" name="Freeform 4"/>
            <p:cNvSpPr/>
            <p:nvPr/>
          </p:nvSpPr>
          <p:spPr>
            <a:xfrm>
              <a:off x="2573867" y="1542304"/>
              <a:ext cx="4064000" cy="1810793"/>
            </a:xfrm>
            <a:custGeom>
              <a:avLst/>
              <a:gdLst>
                <a:gd name="connsiteX0" fmla="*/ 0 w 4064000"/>
                <a:gd name="connsiteY0" fmla="*/ 0 h 1150387"/>
                <a:gd name="connsiteX1" fmla="*/ 846666 w 4064000"/>
                <a:gd name="connsiteY1" fmla="*/ 609600 h 1150387"/>
                <a:gd name="connsiteX2" fmla="*/ 1828800 w 4064000"/>
                <a:gd name="connsiteY2" fmla="*/ 1117600 h 1150387"/>
                <a:gd name="connsiteX3" fmla="*/ 2573866 w 4064000"/>
                <a:gd name="connsiteY3" fmla="*/ 1066800 h 1150387"/>
                <a:gd name="connsiteX4" fmla="*/ 3318933 w 4064000"/>
                <a:gd name="connsiteY4" fmla="*/ 795867 h 1150387"/>
                <a:gd name="connsiteX5" fmla="*/ 3826933 w 4064000"/>
                <a:gd name="connsiteY5" fmla="*/ 270933 h 1150387"/>
                <a:gd name="connsiteX6" fmla="*/ 4064000 w 4064000"/>
                <a:gd name="connsiteY6" fmla="*/ 33867 h 1150387"/>
                <a:gd name="connsiteX7" fmla="*/ 4064000 w 4064000"/>
                <a:gd name="connsiteY7" fmla="*/ 33867 h 1150387"/>
                <a:gd name="connsiteX0" fmla="*/ 0 w 4064000"/>
                <a:gd name="connsiteY0" fmla="*/ 0 h 1155294"/>
                <a:gd name="connsiteX1" fmla="*/ 846666 w 4064000"/>
                <a:gd name="connsiteY1" fmla="*/ 609600 h 1155294"/>
                <a:gd name="connsiteX2" fmla="*/ 1828800 w 4064000"/>
                <a:gd name="connsiteY2" fmla="*/ 1117600 h 1155294"/>
                <a:gd name="connsiteX3" fmla="*/ 2573866 w 4064000"/>
                <a:gd name="connsiteY3" fmla="*/ 1066800 h 1155294"/>
                <a:gd name="connsiteX4" fmla="*/ 3301999 w 4064000"/>
                <a:gd name="connsiteY4" fmla="*/ 660400 h 1155294"/>
                <a:gd name="connsiteX5" fmla="*/ 3826933 w 4064000"/>
                <a:gd name="connsiteY5" fmla="*/ 270933 h 1155294"/>
                <a:gd name="connsiteX6" fmla="*/ 4064000 w 4064000"/>
                <a:gd name="connsiteY6" fmla="*/ 33867 h 1155294"/>
                <a:gd name="connsiteX7" fmla="*/ 4064000 w 4064000"/>
                <a:gd name="connsiteY7" fmla="*/ 33867 h 1155294"/>
                <a:gd name="connsiteX0" fmla="*/ 0 w 4064000"/>
                <a:gd name="connsiteY0" fmla="*/ 0 h 1103651"/>
                <a:gd name="connsiteX1" fmla="*/ 846666 w 4064000"/>
                <a:gd name="connsiteY1" fmla="*/ 609600 h 1103651"/>
                <a:gd name="connsiteX2" fmla="*/ 1608667 w 4064000"/>
                <a:gd name="connsiteY2" fmla="*/ 1032933 h 1103651"/>
                <a:gd name="connsiteX3" fmla="*/ 2573866 w 4064000"/>
                <a:gd name="connsiteY3" fmla="*/ 1066800 h 1103651"/>
                <a:gd name="connsiteX4" fmla="*/ 3301999 w 4064000"/>
                <a:gd name="connsiteY4" fmla="*/ 660400 h 1103651"/>
                <a:gd name="connsiteX5" fmla="*/ 3826933 w 4064000"/>
                <a:gd name="connsiteY5" fmla="*/ 270933 h 1103651"/>
                <a:gd name="connsiteX6" fmla="*/ 4064000 w 4064000"/>
                <a:gd name="connsiteY6" fmla="*/ 33867 h 1103651"/>
                <a:gd name="connsiteX7" fmla="*/ 4064000 w 4064000"/>
                <a:gd name="connsiteY7" fmla="*/ 33867 h 1103651"/>
                <a:gd name="connsiteX0" fmla="*/ 0 w 4064000"/>
                <a:gd name="connsiteY0" fmla="*/ 0 h 1048945"/>
                <a:gd name="connsiteX1" fmla="*/ 846666 w 4064000"/>
                <a:gd name="connsiteY1" fmla="*/ 609600 h 1048945"/>
                <a:gd name="connsiteX2" fmla="*/ 1608667 w 4064000"/>
                <a:gd name="connsiteY2" fmla="*/ 1032933 h 1048945"/>
                <a:gd name="connsiteX3" fmla="*/ 2590800 w 4064000"/>
                <a:gd name="connsiteY3" fmla="*/ 931333 h 1048945"/>
                <a:gd name="connsiteX4" fmla="*/ 3301999 w 4064000"/>
                <a:gd name="connsiteY4" fmla="*/ 660400 h 1048945"/>
                <a:gd name="connsiteX5" fmla="*/ 3826933 w 4064000"/>
                <a:gd name="connsiteY5" fmla="*/ 270933 h 1048945"/>
                <a:gd name="connsiteX6" fmla="*/ 4064000 w 4064000"/>
                <a:gd name="connsiteY6" fmla="*/ 33867 h 1048945"/>
                <a:gd name="connsiteX7" fmla="*/ 4064000 w 4064000"/>
                <a:gd name="connsiteY7" fmla="*/ 33867 h 1048945"/>
                <a:gd name="connsiteX0" fmla="*/ 0 w 4064000"/>
                <a:gd name="connsiteY0" fmla="*/ 0 h 959347"/>
                <a:gd name="connsiteX1" fmla="*/ 846666 w 4064000"/>
                <a:gd name="connsiteY1" fmla="*/ 609600 h 959347"/>
                <a:gd name="connsiteX2" fmla="*/ 1642534 w 4064000"/>
                <a:gd name="connsiteY2" fmla="*/ 914400 h 959347"/>
                <a:gd name="connsiteX3" fmla="*/ 2590800 w 4064000"/>
                <a:gd name="connsiteY3" fmla="*/ 931333 h 959347"/>
                <a:gd name="connsiteX4" fmla="*/ 3301999 w 4064000"/>
                <a:gd name="connsiteY4" fmla="*/ 660400 h 959347"/>
                <a:gd name="connsiteX5" fmla="*/ 3826933 w 4064000"/>
                <a:gd name="connsiteY5" fmla="*/ 270933 h 959347"/>
                <a:gd name="connsiteX6" fmla="*/ 4064000 w 4064000"/>
                <a:gd name="connsiteY6" fmla="*/ 33867 h 959347"/>
                <a:gd name="connsiteX7" fmla="*/ 4064000 w 4064000"/>
                <a:gd name="connsiteY7" fmla="*/ 33867 h 959347"/>
                <a:gd name="connsiteX0" fmla="*/ 0 w 4064000"/>
                <a:gd name="connsiteY0" fmla="*/ 0 h 964069"/>
                <a:gd name="connsiteX1" fmla="*/ 846666 w 4064000"/>
                <a:gd name="connsiteY1" fmla="*/ 609600 h 964069"/>
                <a:gd name="connsiteX2" fmla="*/ 1642534 w 4064000"/>
                <a:gd name="connsiteY2" fmla="*/ 914400 h 964069"/>
                <a:gd name="connsiteX3" fmla="*/ 2590800 w 4064000"/>
                <a:gd name="connsiteY3" fmla="*/ 931333 h 964069"/>
                <a:gd name="connsiteX4" fmla="*/ 3318932 w 4064000"/>
                <a:gd name="connsiteY4" fmla="*/ 592667 h 964069"/>
                <a:gd name="connsiteX5" fmla="*/ 3826933 w 4064000"/>
                <a:gd name="connsiteY5" fmla="*/ 270933 h 964069"/>
                <a:gd name="connsiteX6" fmla="*/ 4064000 w 4064000"/>
                <a:gd name="connsiteY6" fmla="*/ 33867 h 964069"/>
                <a:gd name="connsiteX7" fmla="*/ 4064000 w 4064000"/>
                <a:gd name="connsiteY7" fmla="*/ 33867 h 964069"/>
                <a:gd name="connsiteX0" fmla="*/ 0 w 4064000"/>
                <a:gd name="connsiteY0" fmla="*/ 0 h 1554061"/>
                <a:gd name="connsiteX1" fmla="*/ 846666 w 4064000"/>
                <a:gd name="connsiteY1" fmla="*/ 609600 h 1554061"/>
                <a:gd name="connsiteX2" fmla="*/ 1642534 w 4064000"/>
                <a:gd name="connsiteY2" fmla="*/ 914400 h 1554061"/>
                <a:gd name="connsiteX3" fmla="*/ 2590800 w 4064000"/>
                <a:gd name="connsiteY3" fmla="*/ 931333 h 1554061"/>
                <a:gd name="connsiteX4" fmla="*/ 3234266 w 4064000"/>
                <a:gd name="connsiteY4" fmla="*/ 1540934 h 1554061"/>
                <a:gd name="connsiteX5" fmla="*/ 3826933 w 4064000"/>
                <a:gd name="connsiteY5" fmla="*/ 270933 h 1554061"/>
                <a:gd name="connsiteX6" fmla="*/ 4064000 w 4064000"/>
                <a:gd name="connsiteY6" fmla="*/ 33867 h 1554061"/>
                <a:gd name="connsiteX7" fmla="*/ 4064000 w 4064000"/>
                <a:gd name="connsiteY7" fmla="*/ 33867 h 1554061"/>
                <a:gd name="connsiteX0" fmla="*/ 0 w 4064000"/>
                <a:gd name="connsiteY0" fmla="*/ 0 h 1835070"/>
                <a:gd name="connsiteX1" fmla="*/ 846666 w 4064000"/>
                <a:gd name="connsiteY1" fmla="*/ 609600 h 1835070"/>
                <a:gd name="connsiteX2" fmla="*/ 1642534 w 4064000"/>
                <a:gd name="connsiteY2" fmla="*/ 914400 h 1835070"/>
                <a:gd name="connsiteX3" fmla="*/ 2709333 w 4064000"/>
                <a:gd name="connsiteY3" fmla="*/ 1794933 h 1835070"/>
                <a:gd name="connsiteX4" fmla="*/ 3234266 w 4064000"/>
                <a:gd name="connsiteY4" fmla="*/ 1540934 h 1835070"/>
                <a:gd name="connsiteX5" fmla="*/ 3826933 w 4064000"/>
                <a:gd name="connsiteY5" fmla="*/ 270933 h 1835070"/>
                <a:gd name="connsiteX6" fmla="*/ 4064000 w 4064000"/>
                <a:gd name="connsiteY6" fmla="*/ 33867 h 1835070"/>
                <a:gd name="connsiteX7" fmla="*/ 4064000 w 4064000"/>
                <a:gd name="connsiteY7" fmla="*/ 33867 h 1835070"/>
                <a:gd name="connsiteX0" fmla="*/ 0 w 4064000"/>
                <a:gd name="connsiteY0" fmla="*/ 0 h 1812635"/>
                <a:gd name="connsiteX1" fmla="*/ 846666 w 4064000"/>
                <a:gd name="connsiteY1" fmla="*/ 609600 h 1812635"/>
                <a:gd name="connsiteX2" fmla="*/ 1574801 w 4064000"/>
                <a:gd name="connsiteY2" fmla="*/ 1236133 h 1812635"/>
                <a:gd name="connsiteX3" fmla="*/ 2709333 w 4064000"/>
                <a:gd name="connsiteY3" fmla="*/ 1794933 h 1812635"/>
                <a:gd name="connsiteX4" fmla="*/ 3234266 w 4064000"/>
                <a:gd name="connsiteY4" fmla="*/ 1540934 h 1812635"/>
                <a:gd name="connsiteX5" fmla="*/ 3826933 w 4064000"/>
                <a:gd name="connsiteY5" fmla="*/ 270933 h 1812635"/>
                <a:gd name="connsiteX6" fmla="*/ 4064000 w 4064000"/>
                <a:gd name="connsiteY6" fmla="*/ 33867 h 1812635"/>
                <a:gd name="connsiteX7" fmla="*/ 4064000 w 4064000"/>
                <a:gd name="connsiteY7" fmla="*/ 33867 h 1812635"/>
                <a:gd name="connsiteX0" fmla="*/ 0 w 4064000"/>
                <a:gd name="connsiteY0" fmla="*/ 0 h 1812635"/>
                <a:gd name="connsiteX1" fmla="*/ 829733 w 4064000"/>
                <a:gd name="connsiteY1" fmla="*/ 677334 h 1812635"/>
                <a:gd name="connsiteX2" fmla="*/ 1574801 w 4064000"/>
                <a:gd name="connsiteY2" fmla="*/ 1236133 h 1812635"/>
                <a:gd name="connsiteX3" fmla="*/ 2709333 w 4064000"/>
                <a:gd name="connsiteY3" fmla="*/ 1794933 h 1812635"/>
                <a:gd name="connsiteX4" fmla="*/ 3234266 w 4064000"/>
                <a:gd name="connsiteY4" fmla="*/ 1540934 h 1812635"/>
                <a:gd name="connsiteX5" fmla="*/ 3826933 w 4064000"/>
                <a:gd name="connsiteY5" fmla="*/ 270933 h 1812635"/>
                <a:gd name="connsiteX6" fmla="*/ 4064000 w 4064000"/>
                <a:gd name="connsiteY6" fmla="*/ 33867 h 1812635"/>
                <a:gd name="connsiteX7" fmla="*/ 4064000 w 4064000"/>
                <a:gd name="connsiteY7" fmla="*/ 33867 h 1812635"/>
                <a:gd name="connsiteX0" fmla="*/ 0 w 4064000"/>
                <a:gd name="connsiteY0" fmla="*/ 0 h 1810793"/>
                <a:gd name="connsiteX1" fmla="*/ 829733 w 4064000"/>
                <a:gd name="connsiteY1" fmla="*/ 677334 h 1810793"/>
                <a:gd name="connsiteX2" fmla="*/ 1574801 w 4064000"/>
                <a:gd name="connsiteY2" fmla="*/ 1236133 h 1810793"/>
                <a:gd name="connsiteX3" fmla="*/ 2709333 w 4064000"/>
                <a:gd name="connsiteY3" fmla="*/ 1794933 h 1810793"/>
                <a:gd name="connsiteX4" fmla="*/ 3234266 w 4064000"/>
                <a:gd name="connsiteY4" fmla="*/ 1540934 h 1810793"/>
                <a:gd name="connsiteX5" fmla="*/ 3860799 w 4064000"/>
                <a:gd name="connsiteY5" fmla="*/ 372533 h 1810793"/>
                <a:gd name="connsiteX6" fmla="*/ 4064000 w 4064000"/>
                <a:gd name="connsiteY6" fmla="*/ 33867 h 1810793"/>
                <a:gd name="connsiteX7" fmla="*/ 4064000 w 4064000"/>
                <a:gd name="connsiteY7" fmla="*/ 33867 h 1810793"/>
                <a:gd name="connsiteX0" fmla="*/ 0 w 4064000"/>
                <a:gd name="connsiteY0" fmla="*/ 0 h 1810793"/>
                <a:gd name="connsiteX1" fmla="*/ 829733 w 4064000"/>
                <a:gd name="connsiteY1" fmla="*/ 677334 h 1810793"/>
                <a:gd name="connsiteX2" fmla="*/ 1574801 w 4064000"/>
                <a:gd name="connsiteY2" fmla="*/ 1236133 h 1810793"/>
                <a:gd name="connsiteX3" fmla="*/ 2709333 w 4064000"/>
                <a:gd name="connsiteY3" fmla="*/ 1794933 h 1810793"/>
                <a:gd name="connsiteX4" fmla="*/ 3234266 w 4064000"/>
                <a:gd name="connsiteY4" fmla="*/ 1540934 h 1810793"/>
                <a:gd name="connsiteX5" fmla="*/ 3860799 w 4064000"/>
                <a:gd name="connsiteY5" fmla="*/ 372533 h 1810793"/>
                <a:gd name="connsiteX6" fmla="*/ 4064000 w 4064000"/>
                <a:gd name="connsiteY6" fmla="*/ 33867 h 1810793"/>
                <a:gd name="connsiteX7" fmla="*/ 4064000 w 4064000"/>
                <a:gd name="connsiteY7" fmla="*/ 33867 h 1810793"/>
                <a:gd name="connsiteX0" fmla="*/ 0 w 4064000"/>
                <a:gd name="connsiteY0" fmla="*/ 0 h 1810793"/>
                <a:gd name="connsiteX1" fmla="*/ 829733 w 4064000"/>
                <a:gd name="connsiteY1" fmla="*/ 677334 h 1810793"/>
                <a:gd name="connsiteX2" fmla="*/ 1574801 w 4064000"/>
                <a:gd name="connsiteY2" fmla="*/ 1236133 h 1810793"/>
                <a:gd name="connsiteX3" fmla="*/ 2709333 w 4064000"/>
                <a:gd name="connsiteY3" fmla="*/ 1794933 h 1810793"/>
                <a:gd name="connsiteX4" fmla="*/ 3234266 w 4064000"/>
                <a:gd name="connsiteY4" fmla="*/ 1540934 h 1810793"/>
                <a:gd name="connsiteX5" fmla="*/ 3860799 w 4064000"/>
                <a:gd name="connsiteY5" fmla="*/ 372533 h 1810793"/>
                <a:gd name="connsiteX6" fmla="*/ 4064000 w 4064000"/>
                <a:gd name="connsiteY6" fmla="*/ 33867 h 1810793"/>
                <a:gd name="connsiteX7" fmla="*/ 4064000 w 4064000"/>
                <a:gd name="connsiteY7" fmla="*/ 33867 h 181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4000" h="1810793">
                  <a:moveTo>
                    <a:pt x="0" y="0"/>
                  </a:moveTo>
                  <a:cubicBezTo>
                    <a:pt x="270933" y="211666"/>
                    <a:pt x="567266" y="471312"/>
                    <a:pt x="829733" y="677334"/>
                  </a:cubicBezTo>
                  <a:cubicBezTo>
                    <a:pt x="1092200" y="883356"/>
                    <a:pt x="1261534" y="1049867"/>
                    <a:pt x="1574801" y="1236133"/>
                  </a:cubicBezTo>
                  <a:cubicBezTo>
                    <a:pt x="1888068" y="1422400"/>
                    <a:pt x="2432756" y="1744133"/>
                    <a:pt x="2709333" y="1794933"/>
                  </a:cubicBezTo>
                  <a:cubicBezTo>
                    <a:pt x="2985910" y="1845733"/>
                    <a:pt x="3042355" y="1778001"/>
                    <a:pt x="3234266" y="1540934"/>
                  </a:cubicBezTo>
                  <a:cubicBezTo>
                    <a:pt x="3426177" y="1303867"/>
                    <a:pt x="3705576" y="674511"/>
                    <a:pt x="3860799" y="372533"/>
                  </a:cubicBezTo>
                  <a:cubicBezTo>
                    <a:pt x="4016022" y="70555"/>
                    <a:pt x="4030133" y="90311"/>
                    <a:pt x="4064000" y="33867"/>
                  </a:cubicBezTo>
                  <a:lnTo>
                    <a:pt x="4064000" y="33867"/>
                  </a:lnTo>
                </a:path>
              </a:pathLst>
            </a:custGeom>
            <a:ln w="38100" cmpd="sng">
              <a:solidFill>
                <a:srgbClr val="FF0000"/>
              </a:solidFill>
            </a:ln>
          </p:spPr>
          <p:txBody>
            <a:bodyPr rtlCol="0" anchor="ctr"/>
            <a:lstStyle/>
            <a:p>
              <a:pPr algn="ctr"/>
              <a:endParaRPr lang="en-US"/>
            </a:p>
          </p:txBody>
        </p:sp>
      </p:grpSp>
      <p:grpSp>
        <p:nvGrpSpPr>
          <p:cNvPr id="20" name="Group 19"/>
          <p:cNvGrpSpPr/>
          <p:nvPr/>
        </p:nvGrpSpPr>
        <p:grpSpPr>
          <a:xfrm>
            <a:off x="2573867" y="1066800"/>
            <a:ext cx="4064000" cy="509371"/>
            <a:chOff x="2573867" y="1066800"/>
            <a:chExt cx="4064000" cy="509371"/>
          </a:xfrm>
        </p:grpSpPr>
        <p:cxnSp>
          <p:nvCxnSpPr>
            <p:cNvPr id="7" name="Straight Connector 6"/>
            <p:cNvCxnSpPr>
              <a:stCxn id="5" idx="0"/>
              <a:endCxn id="5" idx="6"/>
            </p:cNvCxnSpPr>
            <p:nvPr/>
          </p:nvCxnSpPr>
          <p:spPr bwMode="auto">
            <a:xfrm>
              <a:off x="2573867" y="1542304"/>
              <a:ext cx="4064000" cy="33867"/>
            </a:xfrm>
            <a:prstGeom prst="line">
              <a:avLst/>
            </a:prstGeom>
            <a:noFill/>
            <a:ln w="38100" cap="flat" cmpd="sng" algn="ctr">
              <a:solidFill>
                <a:srgbClr val="008000"/>
              </a:solidFill>
              <a:prstDash val="solid"/>
              <a:round/>
              <a:headEnd type="none" w="med" len="med"/>
              <a:tailEnd type="none" w="med" len="med"/>
            </a:ln>
            <a:effectLst/>
          </p:spPr>
        </p:cxnSp>
        <p:sp>
          <p:nvSpPr>
            <p:cNvPr id="19" name="TextBox 18"/>
            <p:cNvSpPr txBox="1"/>
            <p:nvPr/>
          </p:nvSpPr>
          <p:spPr>
            <a:xfrm>
              <a:off x="3810000" y="1066800"/>
              <a:ext cx="1905000" cy="461665"/>
            </a:xfrm>
            <a:prstGeom prst="rect">
              <a:avLst/>
            </a:prstGeom>
            <a:noFill/>
            <a:ln>
              <a:noFill/>
            </a:ln>
          </p:spPr>
          <p:txBody>
            <a:bodyPr wrap="square" rtlCol="0">
              <a:spAutoFit/>
            </a:bodyPr>
            <a:lstStyle/>
            <a:p>
              <a:r>
                <a:rPr lang="en-US" sz="2400" dirty="0">
                  <a:solidFill>
                    <a:srgbClr val="008000"/>
                  </a:solidFill>
                  <a:latin typeface="Avenir Book"/>
                  <a:cs typeface="Avenir Book"/>
                </a:rPr>
                <a:t>Intra=inter</a:t>
              </a:r>
            </a:p>
          </p:txBody>
        </p:sp>
      </p:grpSp>
    </p:spTree>
    <p:extLst>
      <p:ext uri="{BB962C8B-B14F-4D97-AF65-F5344CB8AC3E}">
        <p14:creationId xmlns:p14="http://schemas.microsoft.com/office/powerpoint/2010/main" val="270469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dissolv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dissolv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304800" y="1828800"/>
            <a:ext cx="8610600" cy="584776"/>
          </a:xfrm>
          <a:prstGeom prst="rect">
            <a:avLst/>
          </a:prstGeom>
          <a:noFill/>
          <a:ln w="63500">
            <a:noFill/>
            <a:prstDash val="dash"/>
            <a:miter lim="800000"/>
            <a:headEnd/>
            <a:tailEnd/>
          </a:ln>
          <a:effectLst/>
        </p:spPr>
        <p:txBody>
          <a:bodyPr wrap="square">
            <a:spAutoFit/>
          </a:bodyPr>
          <a:lstStyle/>
          <a:p>
            <a:r>
              <a:rPr lang="en-US" sz="3200" dirty="0">
                <a:solidFill>
                  <a:srgbClr val="3964AA"/>
                </a:solidFill>
                <a:latin typeface="Avenir Book"/>
                <a:cs typeface="Avenir Book"/>
              </a:rPr>
              <a:t>Additive designs</a:t>
            </a:r>
          </a:p>
        </p:txBody>
      </p:sp>
    </p:spTree>
    <p:extLst>
      <p:ext uri="{BB962C8B-B14F-4D97-AF65-F5344CB8AC3E}">
        <p14:creationId xmlns:p14="http://schemas.microsoft.com/office/powerpoint/2010/main" val="3579341254"/>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cmpd="sng">
          <a:solidFill>
            <a:srgbClr val="0000FF"/>
          </a:solidFill>
        </a:ln>
      </a:spPr>
      <a:bodyPr rtlCol="0" anchor="ctr"/>
      <a:lstStyle>
        <a:defPPr algn="ctr">
          <a:defRPr/>
        </a:defPPr>
      </a:lstStyle>
    </a:spDef>
    <a:lnDef>
      <a:spPr bwMode="auto">
        <a:noFill/>
        <a:ln w="38100" cap="flat" cmpd="sng" algn="ctr">
          <a:solidFill>
            <a:srgbClr val="008000"/>
          </a:solidFill>
          <a:prstDash val="solid"/>
          <a:round/>
          <a:headEnd type="none" w="med" len="med"/>
          <a:tailEnd type="none" w="med" len="med"/>
        </a:ln>
        <a:effectLst/>
      </a:spPr>
      <a:bodyPr/>
      <a:lstStyle/>
    </a:lnDef>
    <a:txDef>
      <a:spPr>
        <a:noFill/>
      </a:spPr>
      <a:bodyPr wrap="square" rtlCol="0">
        <a:spAutoFit/>
      </a:bodyPr>
      <a:lstStyle>
        <a:defPPr>
          <a:defRPr dirty="0" smtClean="0">
            <a:latin typeface="Avenir Book"/>
            <a:cs typeface="Avenir Book"/>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6195</TotalTime>
  <Words>1052</Words>
  <Application>Microsoft Office PowerPoint</Application>
  <PresentationFormat>On-screen Show (4:3)</PresentationFormat>
  <Paragraphs>134</Paragraphs>
  <Slides>38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Avenir Book</vt:lpstr>
      <vt:lpstr>Comic Sans MS</vt:lpstr>
      <vt:lpstr>Times New Roman</vt:lpstr>
      <vt:lpstr>Default Design</vt:lpstr>
      <vt:lpstr>Ecology 8310 Population (and Community)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Georgia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Osenberg</dc:creator>
  <cp:keywords/>
  <dc:description/>
  <cp:lastModifiedBy>(FA21-RMI-001) ABDUL ALI</cp:lastModifiedBy>
  <cp:revision>113</cp:revision>
  <dcterms:created xsi:type="dcterms:W3CDTF">2004-02-10T17:04:18Z</dcterms:created>
  <dcterms:modified xsi:type="dcterms:W3CDTF">2023-10-02T17:45:12Z</dcterms:modified>
  <cp:category/>
</cp:coreProperties>
</file>